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3" r:id="rId9"/>
    <p:sldId id="262" r:id="rId10"/>
    <p:sldId id="264" r:id="rId11"/>
    <p:sldId id="265" r:id="rId12"/>
    <p:sldId id="267" r:id="rId13"/>
    <p:sldId id="284" r:id="rId14"/>
    <p:sldId id="268" r:id="rId15"/>
    <p:sldId id="285" r:id="rId16"/>
    <p:sldId id="269" r:id="rId17"/>
    <p:sldId id="273" r:id="rId18"/>
    <p:sldId id="281" r:id="rId19"/>
    <p:sldId id="282" r:id="rId20"/>
    <p:sldId id="272" r:id="rId21"/>
    <p:sldId id="287" r:id="rId22"/>
    <p:sldId id="276" r:id="rId23"/>
    <p:sldId id="271" r:id="rId24"/>
    <p:sldId id="270" r:id="rId25"/>
    <p:sldId id="286" r:id="rId26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118" autoAdjust="0"/>
  </p:normalViewPr>
  <p:slideViewPr>
    <p:cSldViewPr>
      <p:cViewPr varScale="1">
        <p:scale>
          <a:sx n="94" d="100"/>
          <a:sy n="94" d="100"/>
        </p:scale>
        <p:origin x="-918" y="-11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CA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CA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CA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CA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8F8FAFE-EF23-4746-A8D3-2924B52EFA8C}" type="slidenum">
              <a:rPr lang="en-CA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900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9DB4403-0094-4F78-BE89-BCC630F5DDD2}" type="slidenum">
              <a:rPr lang="en-CA" sz="1200" strike="noStrike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3e34</a:t>
            </a:r>
            <a:r>
              <a:rPr lang="en-US" baseline="0" dirty="0" smtClean="0"/>
              <a:t> upper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CA4F-41AF-8947-AD59-B2D4C21EED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7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CA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CA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CA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CA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CA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CA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CA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CA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CA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CA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27BCA3C-23F9-4139-BA93-48789132F8D3}" type="slidenum">
              <a:rPr lang="en-CA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dirty="0" err="1">
                <a:latin typeface="Arial"/>
              </a:rPr>
              <a:t>Superbubble</a:t>
            </a:r>
            <a:r>
              <a:rPr lang="en-CA" sz="4400" dirty="0">
                <a:latin typeface="Arial"/>
              </a:rPr>
              <a:t> Driven Outflows in Cosmological Galaxy Evolution</a:t>
            </a:r>
            <a:endParaRPr dirty="0"/>
          </a:p>
        </p:txBody>
      </p:sp>
      <p:sp>
        <p:nvSpPr>
          <p:cNvPr id="45" name="TextShape 2"/>
          <p:cNvSpPr txBox="1"/>
          <p:nvPr/>
        </p:nvSpPr>
        <p:spPr>
          <a:xfrm>
            <a:off x="458640" y="2911680"/>
            <a:ext cx="9071640" cy="371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2800" dirty="0">
                <a:latin typeface="Arial"/>
              </a:rPr>
              <a:t>Ben Keller (McMaster University)</a:t>
            </a:r>
            <a:endParaRPr dirty="0"/>
          </a:p>
          <a:p>
            <a:pPr algn="ctr"/>
            <a:r>
              <a:rPr lang="en-CA" sz="2800" dirty="0">
                <a:latin typeface="Arial"/>
              </a:rPr>
              <a:t>James </a:t>
            </a:r>
            <a:r>
              <a:rPr lang="en-CA" sz="2800" dirty="0" err="1">
                <a:latin typeface="Arial"/>
              </a:rPr>
              <a:t>Wadsley</a:t>
            </a:r>
            <a:r>
              <a:rPr lang="en-CA" sz="2800" dirty="0">
                <a:latin typeface="Arial"/>
              </a:rPr>
              <a:t>, Hugh </a:t>
            </a:r>
            <a:r>
              <a:rPr lang="en-CA" sz="2800" dirty="0" err="1">
                <a:latin typeface="Arial"/>
              </a:rPr>
              <a:t>Couchman</a:t>
            </a:r>
            <a:endParaRPr dirty="0"/>
          </a:p>
          <a:p>
            <a:pPr algn="ctr"/>
            <a:endParaRPr dirty="0"/>
          </a:p>
          <a:p>
            <a:pPr algn="ctr"/>
            <a:r>
              <a:rPr lang="en-CA" sz="2400" dirty="0">
                <a:latin typeface="Arial"/>
              </a:rPr>
              <a:t>CASCA 2015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en-CA" sz="2400" dirty="0">
                <a:latin typeface="Arial"/>
              </a:rPr>
              <a:t>Paper</a:t>
            </a:r>
            <a:r>
              <a:rPr lang="en-CA" sz="2400" dirty="0"/>
              <a:t>:  </a:t>
            </a:r>
            <a:r>
              <a:rPr lang="en-CA" sz="2400" dirty="0" err="1" smtClean="0"/>
              <a:t>astro-ph</a:t>
            </a:r>
            <a:r>
              <a:rPr lang="en-CA" sz="2400" dirty="0" smtClean="0"/>
              <a:t>: 1505.06268</a:t>
            </a:r>
            <a:endParaRPr dirty="0"/>
          </a:p>
          <a:p>
            <a:r>
              <a:rPr lang="en-CA" sz="2400" dirty="0">
                <a:latin typeface="Arial"/>
              </a:rPr>
              <a:t>Keller, </a:t>
            </a:r>
            <a:r>
              <a:rPr lang="en-CA" sz="2400" dirty="0" err="1">
                <a:latin typeface="Arial"/>
              </a:rPr>
              <a:t>Wadsley</a:t>
            </a:r>
            <a:r>
              <a:rPr lang="en-CA" sz="2400" dirty="0">
                <a:latin typeface="Arial"/>
              </a:rPr>
              <a:t> &amp; </a:t>
            </a:r>
            <a:r>
              <a:rPr lang="en-CA" sz="2400" dirty="0" err="1">
                <a:latin typeface="Arial"/>
              </a:rPr>
              <a:t>Couchman</a:t>
            </a:r>
            <a:r>
              <a:rPr lang="en-CA" sz="2400" dirty="0">
                <a:latin typeface="Arial"/>
              </a:rPr>
              <a:t> 2015</a:t>
            </a:r>
            <a:endParaRPr dirty="0"/>
          </a:p>
        </p:txBody>
      </p:sp>
      <p:pic>
        <p:nvPicPr>
          <p:cNvPr id="46" name="Picture 45"/>
          <p:cNvPicPr/>
          <p:nvPr/>
        </p:nvPicPr>
        <p:blipFill>
          <a:blip r:embed="rId3"/>
          <a:stretch/>
        </p:blipFill>
        <p:spPr>
          <a:xfrm>
            <a:off x="7783200" y="6262200"/>
            <a:ext cx="2220480" cy="1227960"/>
          </a:xfrm>
          <a:prstGeom prst="rect">
            <a:avLst/>
          </a:prstGeom>
          <a:ln>
            <a:noFill/>
          </a:ln>
        </p:spPr>
      </p:pic>
      <p:sp>
        <p:nvSpPr>
          <p:cNvPr id="47" name="TextShape 3"/>
          <p:cNvSpPr txBox="1"/>
          <p:nvPr/>
        </p:nvSpPr>
        <p:spPr>
          <a:xfrm>
            <a:off x="154080" y="6969240"/>
            <a:ext cx="7758000" cy="559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CA" sz="1500" dirty="0">
                <a:latin typeface="Arial"/>
              </a:rPr>
              <a:t>Background Image: Gas column density of IGM around a simulated </a:t>
            </a:r>
            <a:endParaRPr dirty="0"/>
          </a:p>
          <a:p>
            <a:r>
              <a:rPr lang="en-CA" sz="1500" dirty="0">
                <a:latin typeface="Arial"/>
              </a:rPr>
              <a:t>L* galaxy (image is ~10R</a:t>
            </a:r>
            <a:r>
              <a:rPr lang="en-CA" sz="1500" baseline="-33000" dirty="0">
                <a:latin typeface="Arial"/>
              </a:rPr>
              <a:t>vir </a:t>
            </a:r>
            <a:r>
              <a:rPr lang="en-CA" sz="1500" dirty="0">
                <a:latin typeface="Arial"/>
              </a:rPr>
              <a:t>across).  The dense central object is where the galaxy resides.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080" y="4160837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008360" y="2748960"/>
            <a:ext cx="8063640" cy="39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CA" sz="3200" strike="noStrike" dirty="0">
                <a:solidFill>
                  <a:srgbClr val="000000"/>
                </a:solidFill>
                <a:latin typeface="Calibri"/>
              </a:rPr>
              <a:t>N-body Solver (Tree Method) and Smoothed Particle Hydrodynamics 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CA" sz="3200" strike="noStrike" dirty="0">
                <a:solidFill>
                  <a:srgbClr val="000000"/>
                </a:solidFill>
                <a:latin typeface="Calibri"/>
              </a:rPr>
              <a:t>Physics: Gravity, Hydrodynamics, Atomic Chemistry (</a:t>
            </a:r>
            <a:r>
              <a:rPr lang="en-CA" sz="3200" strike="noStrike" dirty="0" err="1">
                <a:solidFill>
                  <a:srgbClr val="000000"/>
                </a:solidFill>
                <a:latin typeface="Calibri"/>
              </a:rPr>
              <a:t>Radiative</a:t>
            </a:r>
            <a:r>
              <a:rPr lang="en-CA" sz="3200" strike="noStrike" dirty="0">
                <a:solidFill>
                  <a:srgbClr val="000000"/>
                </a:solidFill>
                <a:latin typeface="Calibri"/>
              </a:rPr>
              <a:t> Heating, Cooling), </a:t>
            </a:r>
            <a:r>
              <a:rPr lang="en-CA" sz="3200" strike="noStrike" dirty="0" err="1">
                <a:solidFill>
                  <a:srgbClr val="000000"/>
                </a:solidFill>
                <a:latin typeface="Calibri"/>
              </a:rPr>
              <a:t>Radiative</a:t>
            </a:r>
            <a:r>
              <a:rPr lang="en-CA" sz="3200" strike="noStrike" dirty="0">
                <a:solidFill>
                  <a:srgbClr val="000000"/>
                </a:solidFill>
                <a:latin typeface="Calibri"/>
              </a:rPr>
              <a:t> Transfer (Woods et al, in prep)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CA" sz="3200" strike="noStrike" dirty="0" err="1">
                <a:solidFill>
                  <a:srgbClr val="000000"/>
                </a:solidFill>
                <a:latin typeface="Calibri"/>
              </a:rPr>
              <a:t>Subgrid</a:t>
            </a:r>
            <a:r>
              <a:rPr lang="en-CA" sz="3200" strike="noStrike" dirty="0">
                <a:solidFill>
                  <a:srgbClr val="000000"/>
                </a:solidFill>
                <a:latin typeface="Calibri"/>
              </a:rPr>
              <a:t> Physics: Star Formation, Turbulent Diffusion</a:t>
            </a:r>
            <a:endParaRPr dirty="0"/>
          </a:p>
        </p:txBody>
      </p:sp>
      <p:sp>
        <p:nvSpPr>
          <p:cNvPr id="86" name="TextShape 2"/>
          <p:cNvSpPr txBox="1"/>
          <p:nvPr/>
        </p:nvSpPr>
        <p:spPr>
          <a:xfrm>
            <a:off x="-251280" y="27684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CA" sz="4400" strike="noStrike">
                <a:solidFill>
                  <a:srgbClr val="000000"/>
                </a:solidFill>
                <a:latin typeface="Calibri"/>
              </a:rPr>
              <a:t>Gasoline</a:t>
            </a:r>
            <a:endParaRPr/>
          </a:p>
        </p:txBody>
      </p:sp>
      <p:pic>
        <p:nvPicPr>
          <p:cNvPr id="87" name="Picture 4"/>
          <p:cNvPicPr/>
          <p:nvPr/>
        </p:nvPicPr>
        <p:blipFill>
          <a:blip r:embed="rId2"/>
          <a:stretch/>
        </p:blipFill>
        <p:spPr>
          <a:xfrm>
            <a:off x="552600" y="513720"/>
            <a:ext cx="6453720" cy="114912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6972120" y="7194600"/>
            <a:ext cx="34437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CA" sz="1400" strike="noStrike">
                <a:solidFill>
                  <a:srgbClr val="000000"/>
                </a:solidFill>
                <a:latin typeface="Calibri"/>
              </a:rPr>
              <a:t>Wadsley+ 2004</a:t>
            </a:r>
            <a:endParaRPr/>
          </a:p>
        </p:txBody>
      </p:sp>
      <p:pic>
        <p:nvPicPr>
          <p:cNvPr id="89" name="Picture 5"/>
          <p:cNvPicPr/>
          <p:nvPr/>
        </p:nvPicPr>
        <p:blipFill>
          <a:blip r:embed="rId3"/>
          <a:stretch/>
        </p:blipFill>
        <p:spPr>
          <a:xfrm>
            <a:off x="7476120" y="172080"/>
            <a:ext cx="2351880" cy="213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dirty="0">
                <a:latin typeface="Arial"/>
              </a:rPr>
              <a:t>Simulations</a:t>
            </a:r>
            <a:endParaRPr dirty="0"/>
          </a:p>
        </p:txBody>
      </p:sp>
      <p:sp>
        <p:nvSpPr>
          <p:cNvPr id="91" name="TextShape 2"/>
          <p:cNvSpPr txBox="1"/>
          <p:nvPr/>
        </p:nvSpPr>
        <p:spPr>
          <a:xfrm>
            <a:off x="239712" y="1417637"/>
            <a:ext cx="4876800" cy="243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buSzPct val="45000"/>
              <a:buFont typeface="Wingdings" pitchFamily="2" charset="2"/>
              <a:buChar char="§"/>
            </a:pPr>
            <a:r>
              <a:rPr lang="en-CA" sz="2400" dirty="0">
                <a:latin typeface="Arial"/>
              </a:rPr>
              <a:t>4 test cases:</a:t>
            </a:r>
            <a:endParaRPr sz="2400" dirty="0"/>
          </a:p>
          <a:p>
            <a:pPr marL="742950" lvl="1" indent="-285750">
              <a:buSzPct val="75000"/>
              <a:buFont typeface="Wingdings" pitchFamily="2" charset="2"/>
              <a:buChar char="§"/>
            </a:pPr>
            <a:r>
              <a:rPr lang="en-CA" sz="2400" dirty="0">
                <a:latin typeface="Arial"/>
              </a:rPr>
              <a:t>No Feedback</a:t>
            </a:r>
            <a:endParaRPr sz="2400" dirty="0"/>
          </a:p>
          <a:p>
            <a:pPr marL="742950" lvl="1" indent="-285750">
              <a:buSzPct val="75000"/>
              <a:buFont typeface="Wingdings" pitchFamily="2" charset="2"/>
              <a:buChar char="§"/>
            </a:pPr>
            <a:r>
              <a:rPr lang="en-CA" sz="2400" dirty="0" err="1">
                <a:latin typeface="Arial"/>
              </a:rPr>
              <a:t>Blastwave</a:t>
            </a:r>
            <a:r>
              <a:rPr lang="en-CA" sz="2400" dirty="0">
                <a:latin typeface="Arial"/>
              </a:rPr>
              <a:t> (</a:t>
            </a:r>
            <a:r>
              <a:rPr lang="en-CA" sz="2400" dirty="0" smtClean="0">
                <a:latin typeface="Arial"/>
              </a:rPr>
              <a:t>old Feedback)</a:t>
            </a:r>
            <a:endParaRPr sz="2400" dirty="0"/>
          </a:p>
          <a:p>
            <a:pPr marL="742950" lvl="1" indent="-285750">
              <a:buSzPct val="75000"/>
              <a:buFont typeface="Wingdings" pitchFamily="2" charset="2"/>
              <a:buChar char="§"/>
            </a:pPr>
            <a:r>
              <a:rPr lang="en-CA" sz="2400" dirty="0">
                <a:latin typeface="Arial"/>
              </a:rPr>
              <a:t>Superbubble </a:t>
            </a:r>
            <a:r>
              <a:rPr lang="en-CA" sz="2400" dirty="0" smtClean="0">
                <a:latin typeface="Arial"/>
              </a:rPr>
              <a:t>Feedback</a:t>
            </a:r>
          </a:p>
          <a:p>
            <a:pPr lvl="1">
              <a:buSzPct val="75000"/>
            </a:pPr>
            <a:r>
              <a:rPr lang="en-CA" sz="2400" dirty="0" smtClean="0"/>
              <a:t>           E=10</a:t>
            </a:r>
            <a:r>
              <a:rPr lang="en-CA" sz="2400" baseline="33000" dirty="0" smtClean="0"/>
              <a:t>51</a:t>
            </a:r>
            <a:r>
              <a:rPr lang="en-CA" sz="2400" dirty="0" smtClean="0"/>
              <a:t>erg</a:t>
            </a:r>
            <a:r>
              <a:rPr lang="en-CA" sz="2400" dirty="0"/>
              <a:t>/</a:t>
            </a:r>
            <a:r>
              <a:rPr lang="en-CA" sz="2400" dirty="0" smtClean="0"/>
              <a:t>SN </a:t>
            </a:r>
            <a:endParaRPr sz="2400" dirty="0"/>
          </a:p>
          <a:p>
            <a:pPr marL="742950" lvl="1" indent="-285750">
              <a:buSzPct val="75000"/>
              <a:buFont typeface="Wingdings" pitchFamily="2" charset="2"/>
              <a:buChar char="§"/>
            </a:pPr>
            <a:r>
              <a:rPr lang="en-CA" sz="2400" dirty="0">
                <a:latin typeface="Arial"/>
              </a:rPr>
              <a:t>Superbubble Feedback  </a:t>
            </a:r>
            <a:r>
              <a:rPr lang="en-CA" sz="2400" dirty="0" smtClean="0">
                <a:latin typeface="Arial"/>
              </a:rPr>
              <a:t>E x 2</a:t>
            </a:r>
            <a:endParaRPr sz="2400" dirty="0"/>
          </a:p>
        </p:txBody>
      </p:sp>
      <p:sp>
        <p:nvSpPr>
          <p:cNvPr id="92" name="TextShape 3"/>
          <p:cNvSpPr txBox="1"/>
          <p:nvPr/>
        </p:nvSpPr>
        <p:spPr>
          <a:xfrm>
            <a:off x="5152320" y="1769040"/>
            <a:ext cx="4426920" cy="184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buSzPct val="45000"/>
              <a:buFont typeface="Wingdings" pitchFamily="2" charset="2"/>
              <a:buChar char="§"/>
            </a:pPr>
            <a:r>
              <a:rPr lang="en-CA" sz="2400" dirty="0">
                <a:latin typeface="Arial"/>
              </a:rPr>
              <a:t>Initial Conditions</a:t>
            </a:r>
            <a:endParaRPr sz="2400" dirty="0"/>
          </a:p>
          <a:p>
            <a:pPr marL="742950" lvl="1" indent="-285750">
              <a:buSzPct val="75000"/>
              <a:buFont typeface="Wingdings" pitchFamily="2" charset="2"/>
              <a:buChar char="§"/>
            </a:pPr>
            <a:r>
              <a:rPr lang="en-CA" sz="2400" dirty="0">
                <a:latin typeface="Arial"/>
              </a:rPr>
              <a:t>8 x 10</a:t>
            </a:r>
            <a:r>
              <a:rPr lang="en-CA" sz="2400" baseline="33000" dirty="0">
                <a:latin typeface="Arial"/>
              </a:rPr>
              <a:t>11</a:t>
            </a:r>
            <a:r>
              <a:rPr lang="en-CA" sz="2400" dirty="0">
                <a:latin typeface="Arial"/>
              </a:rPr>
              <a:t>M</a:t>
            </a:r>
            <a:r>
              <a:rPr lang="en-CA" sz="2400" baseline="-33000" dirty="0">
                <a:latin typeface="Arial"/>
              </a:rPr>
              <a:t>sun</a:t>
            </a:r>
            <a:r>
              <a:rPr lang="en-CA" sz="2400" dirty="0">
                <a:latin typeface="Arial"/>
              </a:rPr>
              <a:t> halo</a:t>
            </a:r>
            <a:endParaRPr sz="2400" dirty="0"/>
          </a:p>
          <a:p>
            <a:pPr marL="742950" lvl="1" indent="-285750">
              <a:buSzPct val="75000"/>
              <a:buFont typeface="Wingdings" pitchFamily="2" charset="2"/>
              <a:buChar char="§"/>
            </a:pPr>
            <a:r>
              <a:rPr lang="en-CA" sz="2400" dirty="0">
                <a:latin typeface="Arial"/>
              </a:rPr>
              <a:t>Cosmological zoom-in</a:t>
            </a:r>
            <a:endParaRPr sz="2400" dirty="0"/>
          </a:p>
          <a:p>
            <a:pPr marL="742950" lvl="1" indent="-285750">
              <a:buSzPct val="75000"/>
              <a:buFont typeface="Wingdings" pitchFamily="2" charset="2"/>
              <a:buChar char="§"/>
            </a:pPr>
            <a:r>
              <a:rPr lang="en-CA" sz="2400" dirty="0">
                <a:latin typeface="Arial"/>
              </a:rPr>
              <a:t>Last major merger at z=2.9</a:t>
            </a:r>
            <a:endParaRPr sz="2400" dirty="0"/>
          </a:p>
        </p:txBody>
      </p:sp>
      <p:pic>
        <p:nvPicPr>
          <p:cNvPr id="93" name="Picture 9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" y="3703637"/>
            <a:ext cx="8763000" cy="365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>
                <a:latin typeface="Arial"/>
              </a:rPr>
              <a:t>Rotation Curves</a:t>
            </a:r>
            <a:endParaRPr/>
          </a:p>
        </p:txBody>
      </p:sp>
      <p:pic>
        <p:nvPicPr>
          <p:cNvPr id="98" name="Picture 9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" y="1417637"/>
            <a:ext cx="5486400" cy="4031640"/>
          </a:xfrm>
          <a:prstGeom prst="rect">
            <a:avLst/>
          </a:prstGeom>
          <a:ln>
            <a:noFill/>
          </a:ln>
        </p:spPr>
      </p:pic>
      <p:pic>
        <p:nvPicPr>
          <p:cNvPr id="99" name="Picture 9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12" y="2636837"/>
            <a:ext cx="3962400" cy="3886200"/>
          </a:xfrm>
          <a:prstGeom prst="rect">
            <a:avLst/>
          </a:prstGeom>
          <a:ln>
            <a:noFill/>
          </a:ln>
        </p:spPr>
      </p:pic>
      <p:sp>
        <p:nvSpPr>
          <p:cNvPr id="102" name="TextShape 2"/>
          <p:cNvSpPr txBox="1"/>
          <p:nvPr/>
        </p:nvSpPr>
        <p:spPr>
          <a:xfrm>
            <a:off x="5878512" y="13414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en-CA" sz="2800" dirty="0">
                <a:latin typeface="Arial"/>
              </a:rPr>
              <a:t>Disk</a:t>
            </a:r>
            <a:r>
              <a:rPr lang="en-CA" dirty="0">
                <a:latin typeface="Arial"/>
              </a:rPr>
              <a:t> </a:t>
            </a:r>
            <a:endParaRPr dirty="0"/>
          </a:p>
        </p:txBody>
      </p:sp>
      <p:sp>
        <p:nvSpPr>
          <p:cNvPr id="103" name="TextShape 3"/>
          <p:cNvSpPr txBox="1"/>
          <p:nvPr/>
        </p:nvSpPr>
        <p:spPr>
          <a:xfrm>
            <a:off x="6107112" y="1874837"/>
            <a:ext cx="1477560" cy="457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en-CA" sz="2800" dirty="0" smtClean="0">
                <a:latin typeface="Arial"/>
              </a:rPr>
              <a:t>Bulge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5498256" y="4312493"/>
            <a:ext cx="14038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Star Count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954712" y="6294437"/>
            <a:ext cx="3962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Angular Momentum</a:t>
            </a:r>
            <a:endParaRPr lang="en-US" sz="2000" dirty="0"/>
          </a:p>
        </p:txBody>
      </p:sp>
      <p:sp>
        <p:nvSpPr>
          <p:cNvPr id="9" name="Bent Arrow 8"/>
          <p:cNvSpPr/>
          <p:nvPr/>
        </p:nvSpPr>
        <p:spPr>
          <a:xfrm rot="5400000">
            <a:off x="8088312" y="1265237"/>
            <a:ext cx="1143000" cy="1600200"/>
          </a:xfrm>
          <a:prstGeom prst="bentArrow">
            <a:avLst>
              <a:gd name="adj1" fmla="val 12502"/>
              <a:gd name="adj2" fmla="val 13196"/>
              <a:gd name="adj3" fmla="val 16668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5400000">
            <a:off x="7745412" y="2065337"/>
            <a:ext cx="533400" cy="6096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4513" y="5608637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Flat rotation curves with SN only!</a:t>
            </a:r>
          </a:p>
          <a:p>
            <a:r>
              <a:rPr lang="en-US" sz="2400" dirty="0" smtClean="0"/>
              <a:t>(c.f. Aquila, </a:t>
            </a:r>
          </a:p>
          <a:p>
            <a:r>
              <a:rPr lang="en-US" sz="2400" dirty="0" err="1" smtClean="0"/>
              <a:t>Scannapieco</a:t>
            </a:r>
            <a:r>
              <a:rPr lang="en-US" sz="2400" dirty="0" smtClean="0"/>
              <a:t>+ 2012)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>
                <a:latin typeface="Arial"/>
              </a:rPr>
              <a:t>Rotation Curves</a:t>
            </a:r>
            <a:endParaRPr/>
          </a:p>
        </p:txBody>
      </p:sp>
      <p:pic>
        <p:nvPicPr>
          <p:cNvPr id="98" name="Picture 9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4" y="1386534"/>
            <a:ext cx="5486400" cy="4031640"/>
          </a:xfrm>
          <a:prstGeom prst="rect">
            <a:avLst/>
          </a:prstGeom>
          <a:ln>
            <a:noFill/>
          </a:ln>
        </p:spPr>
      </p:pic>
      <p:pic>
        <p:nvPicPr>
          <p:cNvPr id="99" name="Picture 9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12" y="2636837"/>
            <a:ext cx="3962400" cy="38862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 rot="16200000">
            <a:off x="5498256" y="4312493"/>
            <a:ext cx="14038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Star Count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954712" y="6294437"/>
            <a:ext cx="3962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Angular Momentum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44513" y="5608637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Flat rotation curves with SN only!</a:t>
            </a:r>
          </a:p>
          <a:p>
            <a:r>
              <a:rPr lang="en-US" sz="2400" dirty="0" smtClean="0"/>
              <a:t>(c.f. Aquila, </a:t>
            </a:r>
          </a:p>
          <a:p>
            <a:r>
              <a:rPr lang="en-US" sz="2400" dirty="0" err="1" smtClean="0"/>
              <a:t>Scannapieco</a:t>
            </a:r>
            <a:r>
              <a:rPr lang="en-US" sz="2400" dirty="0" smtClean="0"/>
              <a:t>+ 2012)</a:t>
            </a:r>
            <a:endParaRPr lang="en-US" sz="2400" dirty="0"/>
          </a:p>
        </p:txBody>
      </p:sp>
      <p:pic>
        <p:nvPicPr>
          <p:cNvPr id="12" name="Picture 11"/>
          <p:cNvPicPr/>
          <p:nvPr/>
        </p:nvPicPr>
        <p:blipFill>
          <a:blip r:embed="rId4"/>
          <a:stretch/>
        </p:blipFill>
        <p:spPr>
          <a:xfrm>
            <a:off x="4583112" y="2332037"/>
            <a:ext cx="5360520" cy="4953000"/>
          </a:xfrm>
          <a:prstGeom prst="rect">
            <a:avLst/>
          </a:prstGeom>
          <a:ln>
            <a:noFill/>
          </a:ln>
        </p:spPr>
      </p:pic>
      <p:sp>
        <p:nvSpPr>
          <p:cNvPr id="3" name="Right Arrow 2"/>
          <p:cNvSpPr/>
          <p:nvPr/>
        </p:nvSpPr>
        <p:spPr>
          <a:xfrm>
            <a:off x="3744912" y="6218237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>
                <a:latin typeface="Arial"/>
              </a:rPr>
              <a:t>Stellar Mass Fraction</a:t>
            </a:r>
            <a:endParaRPr/>
          </a:p>
        </p:txBody>
      </p:sp>
      <p:pic>
        <p:nvPicPr>
          <p:cNvPr id="105" name="Picture 10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12" y="1570037"/>
            <a:ext cx="6695215" cy="4928357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7912" y="6751637"/>
            <a:ext cx="8263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Abundance Matched Stellar Mass History:  </a:t>
            </a:r>
            <a:r>
              <a:rPr lang="en-US" sz="2400" dirty="0" err="1" smtClean="0"/>
              <a:t>Behroozi</a:t>
            </a:r>
            <a:r>
              <a:rPr lang="en-US" sz="2400" dirty="0" smtClean="0"/>
              <a:t>+ 2013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>
                <a:latin typeface="Arial"/>
              </a:rPr>
              <a:t>Stellar Mass Fraction</a:t>
            </a:r>
            <a:endParaRPr/>
          </a:p>
        </p:txBody>
      </p:sp>
      <p:pic>
        <p:nvPicPr>
          <p:cNvPr id="105" name="Picture 10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20" y="1972461"/>
            <a:ext cx="4910673" cy="3614753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7912" y="6751637"/>
            <a:ext cx="8263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Abundance Matched Stellar Mass History:  </a:t>
            </a:r>
            <a:r>
              <a:rPr lang="en-US" sz="2400" dirty="0" err="1" smtClean="0"/>
              <a:t>Behroozi</a:t>
            </a:r>
            <a:r>
              <a:rPr lang="en-US" sz="2400" dirty="0" smtClean="0"/>
              <a:t>+ 2013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163512" y="1948180"/>
            <a:ext cx="4572000" cy="3663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101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dirty="0" smtClean="0">
                <a:latin typeface="Arial"/>
              </a:rPr>
              <a:t>Star formation </a:t>
            </a:r>
            <a:r>
              <a:rPr lang="en-CA" sz="4400" dirty="0">
                <a:latin typeface="Arial"/>
              </a:rPr>
              <a:t>Rates</a:t>
            </a:r>
            <a:endParaRPr dirty="0"/>
          </a:p>
        </p:txBody>
      </p:sp>
      <p:pic>
        <p:nvPicPr>
          <p:cNvPr id="108" name="Picture 1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2" y="1951037"/>
            <a:ext cx="4876800" cy="4419600"/>
          </a:xfrm>
          <a:prstGeom prst="rect">
            <a:avLst/>
          </a:prstGeom>
          <a:ln>
            <a:noFill/>
          </a:ln>
        </p:spPr>
      </p:pic>
      <p:sp>
        <p:nvSpPr>
          <p:cNvPr id="109" name="TextShape 2"/>
          <p:cNvSpPr txBox="1"/>
          <p:nvPr/>
        </p:nvSpPr>
        <p:spPr>
          <a:xfrm>
            <a:off x="5421312" y="1951037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 smtClean="0">
                <a:latin typeface="Arial"/>
              </a:rPr>
              <a:t>L* galaxies </a:t>
            </a:r>
            <a:r>
              <a:rPr lang="en-CA" sz="3200" dirty="0">
                <a:latin typeface="Arial"/>
              </a:rPr>
              <a:t>form ~90% of their stars after z=2.5</a:t>
            </a:r>
            <a:endParaRPr dirty="0"/>
          </a:p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>
                <a:latin typeface="Arial"/>
              </a:rPr>
              <a:t>Older stars tend to live in bulge, halo </a:t>
            </a:r>
            <a:endParaRPr lang="en-CA" sz="3200" dirty="0" smtClean="0">
              <a:latin typeface="Arial"/>
            </a:endParaRPr>
          </a:p>
          <a:p>
            <a:pPr>
              <a:buSzPct val="45000"/>
            </a:pPr>
            <a:endParaRPr lang="en-CA" sz="3200" dirty="0" smtClean="0">
              <a:latin typeface="Arial"/>
            </a:endParaRPr>
          </a:p>
          <a:p>
            <a:pPr>
              <a:buSzPct val="45000"/>
            </a:pPr>
            <a:r>
              <a:rPr lang="en-CA" sz="3200" dirty="0" smtClean="0">
                <a:solidFill>
                  <a:srgbClr val="3366FF"/>
                </a:solidFill>
                <a:latin typeface="Arial"/>
              </a:rPr>
              <a:t>Could low </a:t>
            </a:r>
            <a:r>
              <a:rPr lang="en-CA" sz="3200" dirty="0">
                <a:solidFill>
                  <a:srgbClr val="3366FF"/>
                </a:solidFill>
                <a:latin typeface="Arial"/>
              </a:rPr>
              <a:t>angular momentum material </a:t>
            </a:r>
            <a:r>
              <a:rPr lang="en-CA" sz="3200" dirty="0" smtClean="0">
                <a:solidFill>
                  <a:srgbClr val="3366FF"/>
                </a:solidFill>
                <a:latin typeface="Arial"/>
              </a:rPr>
              <a:t>be accreted </a:t>
            </a:r>
            <a:r>
              <a:rPr lang="en-CA" sz="3200" dirty="0" smtClean="0">
                <a:solidFill>
                  <a:srgbClr val="3366FF"/>
                </a:solidFill>
                <a:latin typeface="Arial"/>
              </a:rPr>
              <a:t>early?</a:t>
            </a:r>
            <a:endParaRPr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82" y="2322809"/>
            <a:ext cx="7381380" cy="4428828"/>
          </a:xfrm>
          <a:prstGeom prst="rect">
            <a:avLst/>
          </a:prstGeom>
          <a:ln>
            <a:noFill/>
          </a:ln>
        </p:spPr>
      </p:pic>
      <p:sp>
        <p:nvSpPr>
          <p:cNvPr id="136" name="TextShape 1"/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dirty="0" smtClean="0">
                <a:latin typeface="Arial"/>
              </a:rPr>
              <a:t>Accretion separated into high and low angular momentum gas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20" y="1756578"/>
            <a:ext cx="7742520" cy="4767204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2186280" y="3156840"/>
            <a:ext cx="2784960" cy="191376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Line 3"/>
          <p:cNvSpPr/>
          <p:nvPr/>
        </p:nvSpPr>
        <p:spPr>
          <a:xfrm>
            <a:off x="2186280" y="5070600"/>
            <a:ext cx="1650960" cy="24894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</p:sp>
      <p:sp>
        <p:nvSpPr>
          <p:cNvPr id="141" name="Line 4"/>
          <p:cNvSpPr/>
          <p:nvPr/>
        </p:nvSpPr>
        <p:spPr>
          <a:xfrm>
            <a:off x="2186280" y="3156840"/>
            <a:ext cx="2119634" cy="5443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</p:sp>
      <p:sp>
        <p:nvSpPr>
          <p:cNvPr id="142" name="Line 5"/>
          <p:cNvSpPr/>
          <p:nvPr/>
        </p:nvSpPr>
        <p:spPr>
          <a:xfrm>
            <a:off x="4971240" y="3156840"/>
            <a:ext cx="5108760" cy="5443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</p:sp>
      <p:pic>
        <p:nvPicPr>
          <p:cNvPr id="143" name="Picture 14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14" y="3701160"/>
            <a:ext cx="5774086" cy="3858840"/>
          </a:xfrm>
          <a:prstGeom prst="rect">
            <a:avLst/>
          </a:prstGeom>
          <a:ln>
            <a:noFill/>
          </a:ln>
        </p:spPr>
      </p:pic>
      <p:sp>
        <p:nvSpPr>
          <p:cNvPr id="9" name="TextShape 1"/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dirty="0" smtClean="0">
                <a:latin typeface="Arial"/>
              </a:rPr>
              <a:t>Accretion separated into high and low angular momentum gas</a:t>
            </a:r>
          </a:p>
        </p:txBody>
      </p:sp>
    </p:spTree>
    <p:extLst>
      <p:ext uri="{BB962C8B-B14F-4D97-AF65-F5344CB8AC3E}">
        <p14:creationId xmlns:p14="http://schemas.microsoft.com/office/powerpoint/2010/main" val="68897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20" y="1756578"/>
            <a:ext cx="7742520" cy="4767204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2186280" y="3156840"/>
            <a:ext cx="2784960" cy="191376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Line 3"/>
          <p:cNvSpPr/>
          <p:nvPr/>
        </p:nvSpPr>
        <p:spPr>
          <a:xfrm>
            <a:off x="2186280" y="5070600"/>
            <a:ext cx="1650960" cy="24894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</p:sp>
      <p:sp>
        <p:nvSpPr>
          <p:cNvPr id="141" name="Line 4"/>
          <p:cNvSpPr/>
          <p:nvPr/>
        </p:nvSpPr>
        <p:spPr>
          <a:xfrm>
            <a:off x="2186280" y="3156840"/>
            <a:ext cx="2119634" cy="5443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</p:sp>
      <p:sp>
        <p:nvSpPr>
          <p:cNvPr id="142" name="Line 5"/>
          <p:cNvSpPr/>
          <p:nvPr/>
        </p:nvSpPr>
        <p:spPr>
          <a:xfrm>
            <a:off x="4971240" y="3156840"/>
            <a:ext cx="5108760" cy="5443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</p:sp>
      <p:pic>
        <p:nvPicPr>
          <p:cNvPr id="143" name="Picture 14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14" y="3701160"/>
            <a:ext cx="5774086" cy="3858840"/>
          </a:xfrm>
          <a:prstGeom prst="rect">
            <a:avLst/>
          </a:prstGeom>
          <a:ln>
            <a:noFill/>
          </a:ln>
        </p:spPr>
      </p:pic>
      <p:sp>
        <p:nvSpPr>
          <p:cNvPr id="9" name="Line 6"/>
          <p:cNvSpPr/>
          <p:nvPr/>
        </p:nvSpPr>
        <p:spPr>
          <a:xfrm>
            <a:off x="4462920" y="4471920"/>
            <a:ext cx="1732680" cy="1270080"/>
          </a:xfrm>
          <a:prstGeom prst="line">
            <a:avLst/>
          </a:prstGeom>
          <a:ln w="540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10" name="Line 7"/>
          <p:cNvSpPr/>
          <p:nvPr/>
        </p:nvSpPr>
        <p:spPr>
          <a:xfrm flipH="1">
            <a:off x="8853480" y="2567160"/>
            <a:ext cx="199800" cy="4000320"/>
          </a:xfrm>
          <a:prstGeom prst="line">
            <a:avLst/>
          </a:prstGeom>
          <a:ln w="540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11" name="TextShape 8"/>
          <p:cNvSpPr txBox="1"/>
          <p:nvPr/>
        </p:nvSpPr>
        <p:spPr>
          <a:xfrm rot="19995000">
            <a:off x="3012120" y="3926160"/>
            <a:ext cx="2869200" cy="459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CA" sz="2600">
                <a:solidFill>
                  <a:srgbClr val="FF0000"/>
                </a:solidFill>
                <a:latin typeface="Arial"/>
              </a:rPr>
              <a:t>Bulge-forming gas</a:t>
            </a:r>
            <a:endParaRPr/>
          </a:p>
        </p:txBody>
      </p:sp>
      <p:sp>
        <p:nvSpPr>
          <p:cNvPr id="12" name="TextShape 9"/>
          <p:cNvSpPr txBox="1"/>
          <p:nvPr/>
        </p:nvSpPr>
        <p:spPr>
          <a:xfrm>
            <a:off x="7413480" y="2068200"/>
            <a:ext cx="2666520" cy="459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CA" sz="2600">
                <a:solidFill>
                  <a:srgbClr val="FF0000"/>
                </a:solidFill>
                <a:latin typeface="Arial"/>
              </a:rPr>
              <a:t>Disk-forming gas</a:t>
            </a:r>
            <a:endParaRPr/>
          </a:p>
        </p:txBody>
      </p:sp>
      <p:sp>
        <p:nvSpPr>
          <p:cNvPr id="13" name="TextShape 1"/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dirty="0" smtClean="0">
                <a:latin typeface="Arial"/>
              </a:rPr>
              <a:t>Accretion separated into high and low angular momentum gas</a:t>
            </a:r>
          </a:p>
        </p:txBody>
      </p:sp>
    </p:spTree>
    <p:extLst>
      <p:ext uri="{BB962C8B-B14F-4D97-AF65-F5344CB8AC3E}">
        <p14:creationId xmlns:p14="http://schemas.microsoft.com/office/powerpoint/2010/main" val="362866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dirty="0">
                <a:latin typeface="Arial"/>
              </a:rPr>
              <a:t>L* Galaxies: </a:t>
            </a:r>
            <a:r>
              <a:rPr lang="en-CA" sz="4400" dirty="0" smtClean="0">
                <a:latin typeface="Arial"/>
              </a:rPr>
              <a:t>Star formation Engines</a:t>
            </a:r>
            <a:endParaRPr dirty="0"/>
          </a:p>
        </p:txBody>
      </p:sp>
      <p:sp>
        <p:nvSpPr>
          <p:cNvPr id="49" name="TextShape 2"/>
          <p:cNvSpPr txBox="1"/>
          <p:nvPr/>
        </p:nvSpPr>
        <p:spPr>
          <a:xfrm>
            <a:off x="87312" y="1533239"/>
            <a:ext cx="9800808" cy="49897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 smtClean="0">
                <a:latin typeface="Arial"/>
              </a:rPr>
              <a:t>Most efficient star </a:t>
            </a:r>
            <a:r>
              <a:rPr lang="en-CA" sz="3200" dirty="0" smtClean="0">
                <a:latin typeface="Arial"/>
              </a:rPr>
              <a:t>formers </a:t>
            </a:r>
            <a:endParaRPr lang="en-CA" sz="3200" dirty="0" smtClean="0">
              <a:latin typeface="Arial"/>
            </a:endParaRPr>
          </a:p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 smtClean="0"/>
              <a:t>Stellar Mass/Halo Mass  3-5%, lowest </a:t>
            </a:r>
            <a:r>
              <a:rPr lang="en-CA" sz="3200" dirty="0"/>
              <a:t>M/L </a:t>
            </a:r>
            <a:r>
              <a:rPr lang="en-CA" sz="3200" dirty="0" smtClean="0"/>
              <a:t>ratio</a:t>
            </a:r>
            <a:endParaRPr lang="en-CA" sz="3200" dirty="0"/>
          </a:p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 smtClean="0">
                <a:latin typeface="Arial"/>
              </a:rPr>
              <a:t>Common</a:t>
            </a:r>
            <a:r>
              <a:rPr lang="en-CA" sz="3200" dirty="0" smtClean="0">
                <a:latin typeface="Arial"/>
              </a:rPr>
              <a:t>! (</a:t>
            </a:r>
            <a:r>
              <a:rPr lang="en-CA" sz="2800" dirty="0" smtClean="0">
                <a:latin typeface="Arial"/>
              </a:rPr>
              <a:t>We live in one</a:t>
            </a:r>
            <a:r>
              <a:rPr lang="en-CA" sz="3200" dirty="0" smtClean="0">
                <a:latin typeface="Arial"/>
              </a:rPr>
              <a:t>)</a:t>
            </a:r>
            <a:endParaRPr sz="3200" dirty="0" smtClean="0"/>
          </a:p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 smtClean="0">
                <a:latin typeface="Arial"/>
              </a:rPr>
              <a:t>Disk Dominated</a:t>
            </a:r>
          </a:p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 smtClean="0">
                <a:latin typeface="Arial"/>
              </a:rPr>
              <a:t>Young Stellar Population</a:t>
            </a:r>
            <a:endParaRPr sz="3200" dirty="0" smtClean="0"/>
          </a:p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 smtClean="0">
                <a:latin typeface="Arial"/>
              </a:rPr>
              <a:t>Halo Mass ~10</a:t>
            </a:r>
            <a:r>
              <a:rPr lang="en-CA" sz="3200" baseline="33000" dirty="0" smtClean="0">
                <a:latin typeface="Arial"/>
              </a:rPr>
              <a:t>12 </a:t>
            </a:r>
            <a:r>
              <a:rPr lang="en-CA" sz="3200" dirty="0" err="1" smtClean="0">
                <a:latin typeface="Arial"/>
              </a:rPr>
              <a:t>M</a:t>
            </a:r>
            <a:r>
              <a:rPr lang="en-CA" sz="3200" baseline="-33000" dirty="0" err="1" smtClean="0">
                <a:latin typeface="Arial"/>
              </a:rPr>
              <a:t>ʘ</a:t>
            </a:r>
            <a:endParaRPr lang="en-CA" sz="3200" baseline="-33000" dirty="0" smtClean="0">
              <a:latin typeface="Arial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5116512" y="3170237"/>
            <a:ext cx="4859628" cy="3644635"/>
          </a:xfrm>
          <a:prstGeom prst="rect">
            <a:avLst/>
          </a:prstGeom>
          <a:ln>
            <a:noFill/>
          </a:ln>
        </p:spPr>
      </p:pic>
      <p:sp>
        <p:nvSpPr>
          <p:cNvPr id="51" name="TextShape 3"/>
          <p:cNvSpPr txBox="1"/>
          <p:nvPr/>
        </p:nvSpPr>
        <p:spPr>
          <a:xfrm>
            <a:off x="5116512" y="6928235"/>
            <a:ext cx="47672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CA" dirty="0">
                <a:latin typeface="Arial"/>
              </a:rPr>
              <a:t>M31		</a:t>
            </a:r>
            <a:r>
              <a:rPr lang="en-CA" dirty="0" smtClean="0">
                <a:latin typeface="Arial"/>
              </a:rPr>
              <a:t>Image</a:t>
            </a:r>
            <a:r>
              <a:rPr lang="en-CA" dirty="0">
                <a:latin typeface="Arial"/>
              </a:rPr>
              <a:t>: GALEX NASA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>
                <a:latin typeface="Arial"/>
              </a:rPr>
              <a:t>High Redshift Outflows Are Key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>
                <a:latin typeface="Arial"/>
              </a:rPr>
              <a:t>Potential well is shallow</a:t>
            </a:r>
            <a:endParaRPr dirty="0"/>
          </a:p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>
                <a:latin typeface="Arial"/>
              </a:rPr>
              <a:t>High mass loadings: correct stellar mass </a:t>
            </a:r>
            <a:r>
              <a:rPr lang="en-CA" sz="3200" dirty="0" smtClean="0">
                <a:latin typeface="Arial"/>
              </a:rPr>
              <a:t>fraction</a:t>
            </a:r>
          </a:p>
          <a:p>
            <a:pPr marL="457200" indent="-457200">
              <a:buSzPct val="45000"/>
              <a:buFont typeface="Wingdings" pitchFamily="2" charset="2"/>
              <a:buChar char="§"/>
            </a:pPr>
            <a:endParaRPr dirty="0"/>
          </a:p>
          <a:p>
            <a:pPr>
              <a:buSzPct val="45000"/>
            </a:pPr>
            <a:endParaRPr lang="en-CA" sz="3200" dirty="0" smtClean="0">
              <a:latin typeface="Arial"/>
            </a:endParaRPr>
          </a:p>
          <a:p>
            <a:pPr>
              <a:buSzPct val="45000"/>
            </a:pPr>
            <a:r>
              <a:rPr lang="en-CA" sz="3200" dirty="0" smtClean="0">
                <a:solidFill>
                  <a:srgbClr val="3366FF"/>
                </a:solidFill>
                <a:latin typeface="Arial"/>
              </a:rPr>
              <a:t>Preferentially </a:t>
            </a:r>
            <a:r>
              <a:rPr lang="en-CA" sz="3200" dirty="0">
                <a:solidFill>
                  <a:srgbClr val="3366FF"/>
                </a:solidFill>
                <a:latin typeface="Arial"/>
              </a:rPr>
              <a:t>remove low angular momentum </a:t>
            </a:r>
            <a:r>
              <a:rPr lang="en-CA" sz="3200" dirty="0" smtClean="0">
                <a:solidFill>
                  <a:srgbClr val="3366FF"/>
                </a:solidFill>
                <a:latin typeface="Arial"/>
              </a:rPr>
              <a:t>gas!</a:t>
            </a:r>
            <a:endParaRPr dirty="0">
              <a:solidFill>
                <a:srgbClr val="3366FF"/>
              </a:solidFill>
            </a:endParaRPr>
          </a:p>
        </p:txBody>
      </p:sp>
      <p:pic>
        <p:nvPicPr>
          <p:cNvPr id="134" name="Picture 1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2" y="1417637"/>
            <a:ext cx="4572000" cy="563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>
                <a:latin typeface="Arial"/>
              </a:rPr>
              <a:t>High Redshift Outflows Are Key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>
                <a:solidFill>
                  <a:schemeClr val="bg1">
                    <a:lumMod val="75000"/>
                  </a:schemeClr>
                </a:solidFill>
                <a:latin typeface="Arial"/>
              </a:rPr>
              <a:t>Potential well is shallow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>
                <a:solidFill>
                  <a:schemeClr val="bg1">
                    <a:lumMod val="75000"/>
                  </a:schemeClr>
                </a:solidFill>
                <a:latin typeface="Arial"/>
              </a:rPr>
              <a:t>High mass loadings: correct stellar mass </a:t>
            </a:r>
            <a:r>
              <a:rPr lang="en-CA" sz="3200" dirty="0" smtClean="0">
                <a:solidFill>
                  <a:schemeClr val="bg1">
                    <a:lumMod val="75000"/>
                  </a:schemeClr>
                </a:solidFill>
                <a:latin typeface="Arial"/>
              </a:rPr>
              <a:t>fraction</a:t>
            </a:r>
          </a:p>
          <a:p>
            <a:pPr marL="457200" indent="-457200">
              <a:buSzPct val="45000"/>
              <a:buFont typeface="Wingdings" pitchFamily="2" charset="2"/>
              <a:buChar char="§"/>
            </a:pPr>
            <a:endParaRPr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SzPct val="45000"/>
            </a:pPr>
            <a:endParaRPr lang="en-CA" sz="3200" dirty="0" smtClean="0">
              <a:solidFill>
                <a:schemeClr val="bg1">
                  <a:lumMod val="75000"/>
                </a:schemeClr>
              </a:solidFill>
              <a:latin typeface="Arial"/>
            </a:endParaRPr>
          </a:p>
          <a:p>
            <a:pPr>
              <a:buSzPct val="45000"/>
            </a:pPr>
            <a:r>
              <a:rPr lang="en-CA" sz="3200" dirty="0" smtClean="0">
                <a:solidFill>
                  <a:schemeClr val="bg1">
                    <a:lumMod val="75000"/>
                  </a:schemeClr>
                </a:solidFill>
                <a:latin typeface="Arial"/>
              </a:rPr>
              <a:t>Preferentially </a:t>
            </a:r>
            <a:r>
              <a:rPr lang="en-CA" sz="3200" dirty="0">
                <a:solidFill>
                  <a:schemeClr val="bg1">
                    <a:lumMod val="75000"/>
                  </a:schemeClr>
                </a:solidFill>
                <a:latin typeface="Arial"/>
              </a:rPr>
              <a:t>remove low angular momentum </a:t>
            </a:r>
            <a:r>
              <a:rPr lang="en-CA" sz="3200" dirty="0" smtClean="0">
                <a:solidFill>
                  <a:schemeClr val="bg1">
                    <a:lumMod val="75000"/>
                  </a:schemeClr>
                </a:solidFill>
                <a:latin typeface="Arial"/>
              </a:rPr>
              <a:t>gas!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4" name="Picture 13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2" y="1417637"/>
            <a:ext cx="4572000" cy="5638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79"/>
          <a:stretch/>
        </p:blipFill>
        <p:spPr>
          <a:xfrm>
            <a:off x="1306512" y="3094037"/>
            <a:ext cx="8077200" cy="3429000"/>
          </a:xfrm>
          <a:prstGeom prst="rect">
            <a:avLst/>
          </a:prstGeom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807084" y="1769040"/>
            <a:ext cx="499428" cy="13249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73120" y="1769040"/>
            <a:ext cx="4610592" cy="13249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7084" y="3221354"/>
            <a:ext cx="499428" cy="322548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>
                <a:latin typeface="Arial"/>
              </a:rPr>
              <a:t>Conclusions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 smtClean="0"/>
              <a:t>Galactic </a:t>
            </a:r>
            <a:r>
              <a:rPr lang="en-CA" sz="3200" dirty="0"/>
              <a:t>outflows can be driven by thermal supernovae feedback alone if physics of </a:t>
            </a:r>
            <a:r>
              <a:rPr lang="en-CA" sz="3200" dirty="0" err="1"/>
              <a:t>superbubbles</a:t>
            </a:r>
            <a:r>
              <a:rPr lang="en-CA" sz="3200" dirty="0"/>
              <a:t> is included in simulation</a:t>
            </a:r>
          </a:p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 smtClean="0">
                <a:latin typeface="Arial"/>
              </a:rPr>
              <a:t>Strong </a:t>
            </a:r>
            <a:r>
              <a:rPr lang="en-CA" sz="3200" dirty="0">
                <a:latin typeface="Arial"/>
              </a:rPr>
              <a:t>outflows at high redshift remove gas that otherwise results in too many stars forming</a:t>
            </a:r>
            <a:endParaRPr dirty="0"/>
          </a:p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>
                <a:latin typeface="Arial"/>
              </a:rPr>
              <a:t>These outflows preferentially remove low angular momentum gas, preventing the formation of a massive </a:t>
            </a:r>
            <a:r>
              <a:rPr lang="en-CA" sz="3200" dirty="0" smtClean="0">
                <a:latin typeface="Arial"/>
              </a:rPr>
              <a:t>bulge</a:t>
            </a:r>
          </a:p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 smtClean="0">
                <a:latin typeface="Arial"/>
              </a:rPr>
              <a:t>We can make a Milky Way  </a:t>
            </a:r>
            <a:r>
              <a:rPr lang="en-CA" sz="3200" dirty="0" smtClean="0">
                <a:latin typeface="Arial"/>
                <a:sym typeface="Wingdings"/>
              </a:rPr>
              <a:t></a:t>
            </a:r>
            <a:endParaRPr lang="en-CA" sz="3200" dirty="0" smtClean="0">
              <a:latin typeface="Arial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1" t="45177" r="29214" b="15076"/>
          <a:stretch/>
        </p:blipFill>
        <p:spPr>
          <a:xfrm>
            <a:off x="6869112" y="5426947"/>
            <a:ext cx="1856524" cy="1781889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5912" y="6747171"/>
            <a:ext cx="4190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Paper:  </a:t>
            </a:r>
            <a:r>
              <a:rPr lang="en-CA" sz="2400" dirty="0" err="1"/>
              <a:t>astro-ph</a:t>
            </a:r>
            <a:r>
              <a:rPr lang="en-CA" sz="2400" dirty="0"/>
              <a:t>: 1505.06268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8" y="1823400"/>
            <a:ext cx="4986924" cy="5106960"/>
          </a:xfrm>
          <a:prstGeom prst="rect">
            <a:avLst/>
          </a:prstGeom>
          <a:ln>
            <a:noFill/>
          </a:ln>
        </p:spPr>
      </p:pic>
      <p:sp>
        <p:nvSpPr>
          <p:cNvPr id="119" name="TextShape 1"/>
          <p:cNvSpPr txBox="1"/>
          <p:nvPr/>
        </p:nvSpPr>
        <p:spPr>
          <a:xfrm>
            <a:off x="504360" y="3556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>
                <a:latin typeface="Arial"/>
              </a:rPr>
              <a:t>Lifecycle of Gas</a:t>
            </a:r>
            <a:endParaRPr/>
          </a:p>
        </p:txBody>
      </p:sp>
      <p:sp>
        <p:nvSpPr>
          <p:cNvPr id="122" name="Line 2"/>
          <p:cNvSpPr/>
          <p:nvPr/>
        </p:nvSpPr>
        <p:spPr>
          <a:xfrm flipH="1" flipV="1">
            <a:off x="2894040" y="2684880"/>
            <a:ext cx="1469520" cy="307512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123" name="Line 3"/>
          <p:cNvSpPr/>
          <p:nvPr/>
        </p:nvSpPr>
        <p:spPr>
          <a:xfrm>
            <a:off x="1424160" y="4027680"/>
            <a:ext cx="1179360" cy="789120"/>
          </a:xfrm>
          <a:prstGeom prst="line">
            <a:avLst/>
          </a:prstGeom>
          <a:ln w="19080">
            <a:solidFill>
              <a:srgbClr val="0099FF"/>
            </a:solidFill>
            <a:round/>
            <a:tailEnd type="triangle" w="med" len="med"/>
          </a:ln>
        </p:spPr>
      </p:sp>
      <p:sp>
        <p:nvSpPr>
          <p:cNvPr id="124" name="Line 4"/>
          <p:cNvSpPr/>
          <p:nvPr/>
        </p:nvSpPr>
        <p:spPr>
          <a:xfrm>
            <a:off x="3143160" y="5047920"/>
            <a:ext cx="1043280" cy="902520"/>
          </a:xfrm>
          <a:prstGeom prst="line">
            <a:avLst/>
          </a:prstGeom>
          <a:ln w="19080">
            <a:solidFill>
              <a:srgbClr val="0099FF"/>
            </a:solidFill>
            <a:round/>
            <a:tailEnd type="triangle" w="med" len="med"/>
          </a:ln>
        </p:spPr>
      </p:sp>
      <p:sp>
        <p:nvSpPr>
          <p:cNvPr id="125" name="Line 5"/>
          <p:cNvSpPr/>
          <p:nvPr/>
        </p:nvSpPr>
        <p:spPr>
          <a:xfrm flipH="1">
            <a:off x="2068560" y="2820960"/>
            <a:ext cx="689400" cy="816480"/>
          </a:xfrm>
          <a:prstGeom prst="line">
            <a:avLst/>
          </a:prstGeom>
          <a:ln w="19080">
            <a:solidFill>
              <a:srgbClr val="0099FF"/>
            </a:solidFill>
            <a:round/>
            <a:tailEnd type="triangle" w="med" len="med"/>
          </a:ln>
        </p:spPr>
      </p:sp>
      <p:sp>
        <p:nvSpPr>
          <p:cNvPr id="126" name="TextShape 6"/>
          <p:cNvSpPr txBox="1"/>
          <p:nvPr/>
        </p:nvSpPr>
        <p:spPr>
          <a:xfrm>
            <a:off x="2141280" y="4100040"/>
            <a:ext cx="34992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CA" sz="2400">
                <a:latin typeface="Arial"/>
              </a:rPr>
              <a:t>1</a:t>
            </a:r>
            <a:endParaRPr/>
          </a:p>
        </p:txBody>
      </p:sp>
      <p:sp>
        <p:nvSpPr>
          <p:cNvPr id="127" name="TextShape 7"/>
          <p:cNvSpPr txBox="1"/>
          <p:nvPr/>
        </p:nvSpPr>
        <p:spPr>
          <a:xfrm>
            <a:off x="3030480" y="5397840"/>
            <a:ext cx="34992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CA" sz="2400">
                <a:latin typeface="Arial"/>
              </a:rPr>
              <a:t>2</a:t>
            </a:r>
            <a:endParaRPr/>
          </a:p>
        </p:txBody>
      </p:sp>
      <p:sp>
        <p:nvSpPr>
          <p:cNvPr id="128" name="TextShape 8"/>
          <p:cNvSpPr txBox="1"/>
          <p:nvPr/>
        </p:nvSpPr>
        <p:spPr>
          <a:xfrm>
            <a:off x="3701520" y="3683160"/>
            <a:ext cx="34992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CA" sz="2400">
                <a:latin typeface="Arial"/>
              </a:rPr>
              <a:t>3</a:t>
            </a:r>
            <a:endParaRPr/>
          </a:p>
        </p:txBody>
      </p:sp>
      <p:sp>
        <p:nvSpPr>
          <p:cNvPr id="129" name="TextShape 9"/>
          <p:cNvSpPr txBox="1"/>
          <p:nvPr/>
        </p:nvSpPr>
        <p:spPr>
          <a:xfrm>
            <a:off x="2467800" y="3207240"/>
            <a:ext cx="34992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CA" sz="2400">
                <a:latin typeface="Arial"/>
              </a:rPr>
              <a:t>4</a:t>
            </a:r>
            <a:endParaRPr/>
          </a:p>
        </p:txBody>
      </p:sp>
      <p:sp>
        <p:nvSpPr>
          <p:cNvPr id="130" name="TextShape 10"/>
          <p:cNvSpPr txBox="1"/>
          <p:nvPr/>
        </p:nvSpPr>
        <p:spPr>
          <a:xfrm>
            <a:off x="6213960" y="1841400"/>
            <a:ext cx="3764520" cy="525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Font typeface="StarSymbol"/>
              <a:buAutoNum type="arabicPeriod"/>
            </a:pPr>
            <a:r>
              <a:rPr lang="en-CA" sz="2600" dirty="0" err="1">
                <a:latin typeface="Arial"/>
              </a:rPr>
              <a:t>Virialized</a:t>
            </a:r>
            <a:r>
              <a:rPr lang="en-CA" sz="2600" dirty="0">
                <a:latin typeface="Arial"/>
              </a:rPr>
              <a:t> halo gas cools to form disk </a:t>
            </a:r>
            <a:r>
              <a:rPr lang="en-CA" sz="2600" dirty="0" smtClean="0">
                <a:latin typeface="Arial"/>
              </a:rPr>
              <a:t>ISM</a:t>
            </a:r>
            <a:br>
              <a:rPr lang="en-CA" sz="2600" dirty="0" smtClean="0">
                <a:latin typeface="Arial"/>
              </a:rPr>
            </a:br>
            <a:endParaRPr dirty="0"/>
          </a:p>
          <a:p>
            <a:pPr>
              <a:buFont typeface="StarSymbol"/>
              <a:buAutoNum type="arabicPeriod"/>
            </a:pPr>
            <a:r>
              <a:rPr lang="en-CA" sz="2600" dirty="0">
                <a:latin typeface="Arial"/>
              </a:rPr>
              <a:t>Disk ISM cools, forming </a:t>
            </a:r>
            <a:r>
              <a:rPr lang="en-CA" sz="2600" dirty="0" smtClean="0">
                <a:latin typeface="Arial"/>
              </a:rPr>
              <a:t>stars</a:t>
            </a:r>
            <a:br>
              <a:rPr lang="en-CA" sz="2600" dirty="0" smtClean="0">
                <a:latin typeface="Arial"/>
              </a:rPr>
            </a:br>
            <a:endParaRPr dirty="0"/>
          </a:p>
          <a:p>
            <a:pPr>
              <a:buFont typeface="StarSymbol"/>
              <a:buAutoNum type="arabicPeriod"/>
            </a:pPr>
            <a:r>
              <a:rPr lang="en-CA" sz="2600" dirty="0">
                <a:latin typeface="Arial"/>
              </a:rPr>
              <a:t>SNII heats gas to form </a:t>
            </a:r>
            <a:r>
              <a:rPr lang="en-CA" sz="2600" dirty="0" err="1" smtClean="0">
                <a:latin typeface="Arial"/>
              </a:rPr>
              <a:t>superbubbles</a:t>
            </a:r>
            <a:r>
              <a:rPr lang="en-CA" sz="2600" dirty="0" smtClean="0">
                <a:latin typeface="Arial"/>
              </a:rPr>
              <a:t/>
            </a:r>
            <a:br>
              <a:rPr lang="en-CA" sz="2600" dirty="0" smtClean="0">
                <a:latin typeface="Arial"/>
              </a:rPr>
            </a:br>
            <a:endParaRPr dirty="0"/>
          </a:p>
          <a:p>
            <a:pPr>
              <a:buFont typeface="StarSymbol"/>
              <a:buAutoNum type="arabicPeriod"/>
            </a:pPr>
            <a:r>
              <a:rPr lang="en-CA" sz="2600" dirty="0" err="1">
                <a:latin typeface="Arial"/>
              </a:rPr>
              <a:t>Superbubbles</a:t>
            </a:r>
            <a:r>
              <a:rPr lang="en-CA" sz="2600" dirty="0">
                <a:latin typeface="Arial"/>
              </a:rPr>
              <a:t> rise buoyantly out of disk, cooling adiabatically &amp; mixing with </a:t>
            </a:r>
            <a:r>
              <a:rPr lang="en-CA" sz="2600" dirty="0" smtClean="0">
                <a:latin typeface="Arial"/>
              </a:rPr>
              <a:t>pristine </a:t>
            </a:r>
            <a:r>
              <a:rPr lang="en-CA" sz="2600" dirty="0">
                <a:latin typeface="Arial"/>
              </a:rPr>
              <a:t>gas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dirty="0" err="1" smtClean="0">
                <a:latin typeface="Arial"/>
              </a:rPr>
              <a:t>Bursty</a:t>
            </a:r>
            <a:r>
              <a:rPr lang="en-CA" sz="4400" dirty="0" smtClean="0">
                <a:latin typeface="Arial"/>
              </a:rPr>
              <a:t> Star formation</a:t>
            </a:r>
            <a:endParaRPr dirty="0"/>
          </a:p>
        </p:txBody>
      </p:sp>
      <p:pic>
        <p:nvPicPr>
          <p:cNvPr id="111" name="Picture 11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0" y="1798637"/>
            <a:ext cx="5886720" cy="4774423"/>
          </a:xfrm>
          <a:prstGeom prst="rect">
            <a:avLst/>
          </a:prstGeom>
          <a:ln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807120" y="4227120"/>
            <a:ext cx="1369800" cy="156924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Line 3"/>
          <p:cNvSpPr/>
          <p:nvPr/>
        </p:nvSpPr>
        <p:spPr>
          <a:xfrm flipV="1">
            <a:off x="2176920" y="3301920"/>
            <a:ext cx="7666920" cy="9252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</p:sp>
      <p:sp>
        <p:nvSpPr>
          <p:cNvPr id="114" name="Line 4"/>
          <p:cNvSpPr/>
          <p:nvPr/>
        </p:nvSpPr>
        <p:spPr>
          <a:xfrm>
            <a:off x="807120" y="5796360"/>
            <a:ext cx="2921040" cy="15534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</p:sp>
      <p:sp>
        <p:nvSpPr>
          <p:cNvPr id="115" name="Line 5"/>
          <p:cNvSpPr/>
          <p:nvPr/>
        </p:nvSpPr>
        <p:spPr>
          <a:xfrm flipV="1">
            <a:off x="807120" y="3301920"/>
            <a:ext cx="3030120" cy="9252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</p:sp>
      <p:sp>
        <p:nvSpPr>
          <p:cNvPr id="116" name="Line 6"/>
          <p:cNvSpPr/>
          <p:nvPr/>
        </p:nvSpPr>
        <p:spPr>
          <a:xfrm>
            <a:off x="2176920" y="5796360"/>
            <a:ext cx="7666920" cy="15534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</p:sp>
      <p:pic>
        <p:nvPicPr>
          <p:cNvPr id="117" name="Picture 1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60" y="3301920"/>
            <a:ext cx="6115680" cy="4047840"/>
          </a:xfrm>
          <a:prstGeom prst="rect">
            <a:avLst/>
          </a:prstGeom>
          <a:ln>
            <a:noFill/>
          </a:ln>
        </p:spPr>
      </p:pic>
      <p:sp>
        <p:nvSpPr>
          <p:cNvPr id="118" name="TextShape 7"/>
          <p:cNvSpPr txBox="1"/>
          <p:nvPr/>
        </p:nvSpPr>
        <p:spPr>
          <a:xfrm>
            <a:off x="6159240" y="1882080"/>
            <a:ext cx="3064320" cy="1197360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CA" sz="2600">
                <a:solidFill>
                  <a:srgbClr val="FF00FF"/>
                </a:solidFill>
                <a:latin typeface="Arial"/>
              </a:rPr>
              <a:t>Short timescale bursts help drive outflows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Stellar Feedback Budget</a:t>
            </a:r>
            <a:endParaRPr lang="en-US" sz="5400" dirty="0"/>
          </a:p>
        </p:txBody>
      </p:sp>
      <p:pic>
        <p:nvPicPr>
          <p:cNvPr id="6" name="Content Placeholder 5" descr="sb99feedback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239" b="-20239"/>
          <a:stretch>
            <a:fillRect/>
          </a:stretch>
        </p:blipFill>
        <p:spPr>
          <a:xfrm>
            <a:off x="443617" y="1784924"/>
            <a:ext cx="4588785" cy="49890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8970" y="1854920"/>
            <a:ext cx="3348648" cy="44033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2200" dirty="0"/>
              <a:t>Starburst ‘99  Erg per </a:t>
            </a:r>
            <a:r>
              <a:rPr lang="en-US" sz="2200" dirty="0" err="1"/>
              <a:t>M</a:t>
            </a:r>
            <a:r>
              <a:rPr lang="en-US" sz="2200" baseline="-25000" dirty="0" err="1"/>
              <a:t>ʘ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886536" y="6006674"/>
            <a:ext cx="1490191" cy="378777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/>
              <a:t>Time (years)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95568" y="2705384"/>
            <a:ext cx="2524705" cy="378777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Bolometric Luminosity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63622" y="4343314"/>
            <a:ext cx="1447487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Supernovae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1572" y="3548847"/>
            <a:ext cx="844758" cy="378777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/>
              <a:t>Winds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41244" y="4728297"/>
            <a:ext cx="588277" cy="378777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UV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832636" y="3959233"/>
            <a:ext cx="4145341" cy="378777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/>
              <a:t>Energy Injection Rate (log10 erg/s/</a:t>
            </a:r>
            <a:r>
              <a:rPr lang="en-US" dirty="0" err="1" smtClean="0"/>
              <a:t>M</a:t>
            </a:r>
            <a:r>
              <a:rPr lang="en-US" baseline="-25000" dirty="0" err="1" smtClean="0"/>
              <a:t>ʘ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45319" y="1479986"/>
            <a:ext cx="4935306" cy="5337271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UV &amp; Radiation pressure disrupt dense clouds</a:t>
            </a:r>
          </a:p>
          <a:p>
            <a:pPr lvl="1"/>
            <a:r>
              <a:rPr lang="en-US" dirty="0" smtClean="0"/>
              <a:t>Denser gas (&gt;10</a:t>
            </a:r>
            <a:r>
              <a:rPr lang="en-US" baseline="30000" dirty="0" smtClean="0"/>
              <a:t>4</a:t>
            </a:r>
            <a:r>
              <a:rPr lang="en-US" dirty="0" smtClean="0"/>
              <a:t> H/cc) dispersed, star formation cut off</a:t>
            </a:r>
          </a:p>
          <a:p>
            <a:r>
              <a:rPr lang="en-US" dirty="0" smtClean="0"/>
              <a:t>SN</a:t>
            </a:r>
            <a:r>
              <a:rPr lang="en-US" baseline="-25000" dirty="0" smtClean="0"/>
              <a:t>II</a:t>
            </a:r>
            <a:r>
              <a:rPr lang="en-US" dirty="0" smtClean="0"/>
              <a:t> and stellar winds</a:t>
            </a:r>
          </a:p>
          <a:p>
            <a:pPr marL="0" indent="0">
              <a:buNone/>
            </a:pPr>
            <a:r>
              <a:rPr lang="en-US" dirty="0" smtClean="0"/>
              <a:t>    Steady 10</a:t>
            </a:r>
            <a:r>
              <a:rPr lang="en-US" baseline="30000" dirty="0" smtClean="0"/>
              <a:t>34</a:t>
            </a:r>
            <a:r>
              <a:rPr lang="en-US" dirty="0" smtClean="0"/>
              <a:t> erg/s/</a:t>
            </a:r>
            <a:r>
              <a:rPr lang="en-US" dirty="0" err="1" smtClean="0"/>
              <a:t>M</a:t>
            </a:r>
            <a:r>
              <a:rPr lang="en-US" baseline="-25000" dirty="0" err="1"/>
              <a:t>ʘ</a:t>
            </a:r>
            <a:endParaRPr lang="en-US" baseline="-25000" dirty="0"/>
          </a:p>
          <a:p>
            <a:pPr marL="0" indent="0">
              <a:buNone/>
            </a:pPr>
            <a:r>
              <a:rPr lang="en-US" baseline="-25000" dirty="0"/>
              <a:t> </a:t>
            </a:r>
            <a:r>
              <a:rPr lang="en-US" dirty="0"/>
              <a:t>   </a:t>
            </a:r>
            <a:r>
              <a:rPr lang="en-US" dirty="0" smtClean="0"/>
              <a:t> for ~ </a:t>
            </a:r>
            <a:r>
              <a:rPr lang="en-US" dirty="0"/>
              <a:t>40 </a:t>
            </a:r>
            <a:r>
              <a:rPr lang="en-US" dirty="0" err="1" smtClean="0"/>
              <a:t>Myr</a:t>
            </a:r>
            <a:endParaRPr lang="en-US" dirty="0" smtClean="0"/>
          </a:p>
          <a:p>
            <a:pPr marL="0" indent="0">
              <a:buNone/>
            </a:pPr>
            <a:endParaRPr lang="en-US" baseline="-250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06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dirty="0" smtClean="0">
                <a:latin typeface="Arial"/>
              </a:rPr>
              <a:t>Small Bulges!</a:t>
            </a:r>
            <a:endParaRPr dirty="0"/>
          </a:p>
        </p:txBody>
      </p:sp>
      <p:sp>
        <p:nvSpPr>
          <p:cNvPr id="53" name="TextShape 2"/>
          <p:cNvSpPr txBox="1"/>
          <p:nvPr/>
        </p:nvSpPr>
        <p:spPr>
          <a:xfrm>
            <a:off x="522360" y="1533240"/>
            <a:ext cx="936576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CA" sz="3200">
                <a:solidFill>
                  <a:srgbClr val="999999"/>
                </a:solidFill>
                <a:latin typeface="Arial"/>
              </a:rPr>
              <a:t>Most efficient starformers (highest M/L ratio)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CA" sz="2800">
                <a:solidFill>
                  <a:srgbClr val="999999"/>
                </a:solidFill>
                <a:latin typeface="Arial"/>
              </a:rPr>
              <a:t>Still inefficient in general, SFE ~1% today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CA" sz="3200">
                <a:solidFill>
                  <a:srgbClr val="999999"/>
                </a:solidFill>
                <a:latin typeface="Arial"/>
              </a:rPr>
              <a:t>Common! (We live in one)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CA" sz="3200">
                <a:solidFill>
                  <a:srgbClr val="999999"/>
                </a:solidFill>
                <a:latin typeface="Arial"/>
              </a:rPr>
              <a:t>Stellar Mass Fraction 
~3-5%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CA" sz="3200">
                <a:solidFill>
                  <a:srgbClr val="999999"/>
                </a:solidFill>
                <a:latin typeface="Arial"/>
              </a:rPr>
              <a:t>Halo Mass ~10</a:t>
            </a:r>
            <a:r>
              <a:rPr lang="en-CA" sz="3200" baseline="33000">
                <a:solidFill>
                  <a:srgbClr val="999999"/>
                </a:solidFill>
                <a:latin typeface="Arial"/>
              </a:rPr>
              <a:t>12 </a:t>
            </a:r>
            <a:r>
              <a:rPr lang="en-CA" sz="3200">
                <a:solidFill>
                  <a:srgbClr val="999999"/>
                </a:solidFill>
                <a:latin typeface="Arial"/>
              </a:rPr>
              <a:t>M</a:t>
            </a:r>
            <a:r>
              <a:rPr lang="en-CA" sz="3200" baseline="-33000">
                <a:solidFill>
                  <a:srgbClr val="999999"/>
                </a:solidFill>
                <a:latin typeface="Arial"/>
              </a:rPr>
              <a:t>sun</a:t>
            </a:r>
            <a:endParaRPr/>
          </a:p>
        </p:txBody>
      </p:sp>
      <p:pic>
        <p:nvPicPr>
          <p:cNvPr id="54" name="Picture 53"/>
          <p:cNvPicPr/>
          <p:nvPr/>
        </p:nvPicPr>
        <p:blipFill>
          <a:blip r:embed="rId2">
            <a:lum contrast="-50000"/>
          </a:blip>
          <a:stretch/>
        </p:blipFill>
        <p:spPr>
          <a:xfrm>
            <a:off x="4899600" y="3373920"/>
            <a:ext cx="5092920" cy="3819600"/>
          </a:xfrm>
          <a:prstGeom prst="rect">
            <a:avLst/>
          </a:prstGeom>
          <a:ln>
            <a:noFill/>
          </a:ln>
        </p:spPr>
      </p:pic>
      <p:sp>
        <p:nvSpPr>
          <p:cNvPr id="55" name="TextShape 3"/>
          <p:cNvSpPr txBox="1"/>
          <p:nvPr/>
        </p:nvSpPr>
        <p:spPr>
          <a:xfrm>
            <a:off x="5007960" y="7213680"/>
            <a:ext cx="48434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CA">
                <a:solidFill>
                  <a:srgbClr val="999999"/>
                </a:solidFill>
                <a:latin typeface="Arial"/>
              </a:rPr>
              <a:t>M31					Image: GALEX NASA</a:t>
            </a:r>
            <a:endParaRPr/>
          </a:p>
        </p:txBody>
      </p:sp>
      <p:pic>
        <p:nvPicPr>
          <p:cNvPr id="56" name="Picture 55"/>
          <p:cNvPicPr/>
          <p:nvPr/>
        </p:nvPicPr>
        <p:blipFill>
          <a:blip r:embed="rId3"/>
          <a:stretch/>
        </p:blipFill>
        <p:spPr>
          <a:xfrm>
            <a:off x="1373400" y="1769040"/>
            <a:ext cx="7332480" cy="4384800"/>
          </a:xfrm>
          <a:prstGeom prst="rect">
            <a:avLst/>
          </a:prstGeom>
          <a:ln>
            <a:noFill/>
          </a:ln>
        </p:spPr>
      </p:pic>
      <p:sp>
        <p:nvSpPr>
          <p:cNvPr id="57" name="TextShape 4"/>
          <p:cNvSpPr txBox="1"/>
          <p:nvPr/>
        </p:nvSpPr>
        <p:spPr>
          <a:xfrm>
            <a:off x="1687320" y="6386040"/>
            <a:ext cx="30841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CA">
                <a:latin typeface="Arial"/>
              </a:rPr>
              <a:t>Image: SDSS/GalaxyZoo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dirty="0">
                <a:latin typeface="Arial"/>
              </a:rPr>
              <a:t>Tension between Theory &amp; </a:t>
            </a:r>
            <a:r>
              <a:rPr lang="en-CA" sz="4400" dirty="0" smtClean="0">
                <a:latin typeface="Arial"/>
              </a:rPr>
              <a:t>Observations</a:t>
            </a:r>
            <a:endParaRPr dirty="0"/>
          </a:p>
        </p:txBody>
      </p:sp>
      <p:pic>
        <p:nvPicPr>
          <p:cNvPr id="59" name="Picture 58"/>
          <p:cNvPicPr/>
          <p:nvPr/>
        </p:nvPicPr>
        <p:blipFill>
          <a:blip r:embed="rId2"/>
          <a:stretch/>
        </p:blipFill>
        <p:spPr>
          <a:xfrm>
            <a:off x="392112" y="1646237"/>
            <a:ext cx="4572000" cy="3276600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3"/>
          <a:stretch/>
        </p:blipFill>
        <p:spPr>
          <a:xfrm>
            <a:off x="5421312" y="1646237"/>
            <a:ext cx="4141320" cy="3276600"/>
          </a:xfrm>
          <a:prstGeom prst="rect">
            <a:avLst/>
          </a:prstGeom>
          <a:ln>
            <a:noFill/>
          </a:ln>
        </p:spPr>
      </p:pic>
      <p:sp>
        <p:nvSpPr>
          <p:cNvPr id="61" name="TextShape 2"/>
          <p:cNvSpPr txBox="1"/>
          <p:nvPr/>
        </p:nvSpPr>
        <p:spPr>
          <a:xfrm>
            <a:off x="620712" y="4922837"/>
            <a:ext cx="8958888" cy="24384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2400" dirty="0"/>
              <a:t>Aquila comparison (Scannapieco+2012)</a:t>
            </a:r>
            <a:endParaRPr sz="2400" dirty="0"/>
          </a:p>
          <a:p>
            <a:pPr marL="914400" lvl="1" indent="-457200">
              <a:buSzPct val="75000"/>
              <a:buFont typeface="Wingdings" pitchFamily="2" charset="2"/>
              <a:buChar char="§"/>
            </a:pPr>
            <a:r>
              <a:rPr lang="en-CA" sz="2400" dirty="0"/>
              <a:t>Compared feedback models &amp; simulation codes on same cosmological initial conditions</a:t>
            </a:r>
            <a:endParaRPr sz="2400" dirty="0"/>
          </a:p>
          <a:p>
            <a:pPr marL="914400" lvl="1" indent="-457200">
              <a:buSzPct val="75000"/>
              <a:buFont typeface="Wingdings" pitchFamily="2" charset="2"/>
              <a:buChar char="§"/>
            </a:pPr>
            <a:r>
              <a:rPr lang="en-CA" sz="2400" dirty="0"/>
              <a:t>Most produced too many </a:t>
            </a:r>
            <a:r>
              <a:rPr lang="en-CA" sz="2400" dirty="0" smtClean="0"/>
              <a:t>stars, too </a:t>
            </a:r>
            <a:r>
              <a:rPr lang="en-CA" sz="2400" dirty="0"/>
              <a:t>large bulge/disk ratios</a:t>
            </a:r>
            <a:endParaRPr sz="2400" dirty="0"/>
          </a:p>
          <a:p>
            <a:pPr marL="914400" lvl="1" indent="-457200">
              <a:buSzPct val="75000"/>
              <a:buFont typeface="Wingdings" pitchFamily="2" charset="2"/>
              <a:buChar char="§"/>
            </a:pPr>
            <a:r>
              <a:rPr lang="en-CA" sz="2400" dirty="0"/>
              <a:t>None had both reasonable stellar mass fraction and small </a:t>
            </a:r>
            <a:r>
              <a:rPr lang="en-CA" sz="2400" dirty="0" smtClean="0"/>
              <a:t>bulge.</a:t>
            </a:r>
          </a:p>
          <a:p>
            <a:pPr lvl="1">
              <a:buSzPct val="75000"/>
            </a:pPr>
            <a:r>
              <a:rPr lang="en-CA" sz="2400" dirty="0"/>
              <a:t>	</a:t>
            </a:r>
            <a:r>
              <a:rPr lang="en-CA" sz="2400" dirty="0" smtClean="0"/>
              <a:t>			</a:t>
            </a:r>
            <a:endParaRPr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83112" y="6840952"/>
            <a:ext cx="5315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CA" sz="2400" b="1" dirty="0">
                <a:solidFill>
                  <a:srgbClr val="3366FF"/>
                </a:solidFill>
              </a:rPr>
              <a:t>Missing feature: Baryon expulsion!</a:t>
            </a:r>
          </a:p>
          <a:p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dirty="0">
                <a:latin typeface="Arial"/>
              </a:rPr>
              <a:t>Tension between Theory &amp; </a:t>
            </a:r>
            <a:r>
              <a:rPr lang="en-CA" sz="4400" dirty="0" smtClean="0">
                <a:latin typeface="Arial"/>
              </a:rPr>
              <a:t>Observations</a:t>
            </a:r>
            <a:endParaRPr dirty="0"/>
          </a:p>
        </p:txBody>
      </p:sp>
      <p:pic>
        <p:nvPicPr>
          <p:cNvPr id="59" name="Picture 58"/>
          <p:cNvPicPr/>
          <p:nvPr/>
        </p:nvPicPr>
        <p:blipFill>
          <a:blip r:embed="rId2"/>
          <a:stretch/>
        </p:blipFill>
        <p:spPr>
          <a:xfrm>
            <a:off x="392112" y="1646237"/>
            <a:ext cx="4572000" cy="3276600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3"/>
          <a:stretch/>
        </p:blipFill>
        <p:spPr>
          <a:xfrm>
            <a:off x="5421312" y="1646237"/>
            <a:ext cx="4141320" cy="3276600"/>
          </a:xfrm>
          <a:prstGeom prst="rect">
            <a:avLst/>
          </a:prstGeom>
          <a:ln>
            <a:noFill/>
          </a:ln>
        </p:spPr>
      </p:pic>
      <p:sp>
        <p:nvSpPr>
          <p:cNvPr id="61" name="TextShape 2"/>
          <p:cNvSpPr txBox="1"/>
          <p:nvPr/>
        </p:nvSpPr>
        <p:spPr>
          <a:xfrm>
            <a:off x="620712" y="4922837"/>
            <a:ext cx="8958888" cy="24384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2400" dirty="0">
                <a:solidFill>
                  <a:schemeClr val="bg1">
                    <a:lumMod val="85000"/>
                  </a:schemeClr>
                </a:solidFill>
              </a:rPr>
              <a:t>Aquila comparison (Scannapieco+2012)</a:t>
            </a:r>
            <a:endParaRPr sz="2400" dirty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SzPct val="75000"/>
              <a:buFont typeface="Wingdings" pitchFamily="2" charset="2"/>
              <a:buChar char="§"/>
            </a:pPr>
            <a:r>
              <a:rPr lang="en-CA" sz="2400" dirty="0">
                <a:solidFill>
                  <a:schemeClr val="bg1">
                    <a:lumMod val="85000"/>
                  </a:schemeClr>
                </a:solidFill>
              </a:rPr>
              <a:t>Compared feedback models &amp; simulation codes on same cosmological initial conditions</a:t>
            </a:r>
            <a:endParaRPr sz="2400" dirty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SzPct val="75000"/>
              <a:buFont typeface="Wingdings" pitchFamily="2" charset="2"/>
              <a:buChar char="§"/>
            </a:pPr>
            <a:r>
              <a:rPr lang="en-CA" sz="2400" dirty="0">
                <a:solidFill>
                  <a:schemeClr val="bg1">
                    <a:lumMod val="85000"/>
                  </a:schemeClr>
                </a:solidFill>
              </a:rPr>
              <a:t>Most produced too many </a:t>
            </a:r>
            <a:r>
              <a:rPr lang="en-CA" sz="2400" dirty="0" smtClean="0">
                <a:solidFill>
                  <a:schemeClr val="bg1">
                    <a:lumMod val="85000"/>
                  </a:schemeClr>
                </a:solidFill>
              </a:rPr>
              <a:t>stars, too </a:t>
            </a:r>
            <a:r>
              <a:rPr lang="en-CA" sz="2400" dirty="0">
                <a:solidFill>
                  <a:schemeClr val="bg1">
                    <a:lumMod val="85000"/>
                  </a:schemeClr>
                </a:solidFill>
              </a:rPr>
              <a:t>large bulge/disk ratios</a:t>
            </a:r>
            <a:endParaRPr sz="2400" dirty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SzPct val="75000"/>
              <a:buFont typeface="Wingdings" pitchFamily="2" charset="2"/>
              <a:buChar char="§"/>
            </a:pPr>
            <a:r>
              <a:rPr lang="en-CA" sz="2400" dirty="0">
                <a:solidFill>
                  <a:schemeClr val="bg1">
                    <a:lumMod val="85000"/>
                  </a:schemeClr>
                </a:solidFill>
              </a:rPr>
              <a:t>None had both reasonable stellar mass fraction and small </a:t>
            </a:r>
            <a:r>
              <a:rPr lang="en-CA" sz="2400" dirty="0" smtClean="0">
                <a:solidFill>
                  <a:schemeClr val="bg1">
                    <a:lumMod val="85000"/>
                  </a:schemeClr>
                </a:solidFill>
              </a:rPr>
              <a:t>bulge.</a:t>
            </a:r>
          </a:p>
          <a:p>
            <a:pPr lvl="1">
              <a:buSzPct val="75000"/>
            </a:pPr>
            <a:r>
              <a:rPr lang="en-CA" sz="24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CA" sz="2400" dirty="0" smtClean="0">
                <a:solidFill>
                  <a:schemeClr val="bg1">
                    <a:lumMod val="85000"/>
                  </a:schemeClr>
                </a:solidFill>
              </a:rPr>
              <a:t>			</a:t>
            </a:r>
            <a:endParaRPr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3112" y="6840952"/>
            <a:ext cx="5315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CA" sz="2400" b="1" dirty="0">
                <a:solidFill>
                  <a:srgbClr val="3366FF"/>
                </a:solidFill>
              </a:rPr>
              <a:t>Missing feature: Baryon expulsion!</a:t>
            </a:r>
          </a:p>
          <a:p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2389348" y="4144970"/>
            <a:ext cx="2757297" cy="884863"/>
          </a:xfrm>
          <a:prstGeom prst="rightArrow">
            <a:avLst>
              <a:gd name="adj1" fmla="val 451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712" y="4875348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Too Many Stars!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6616700">
            <a:off x="6863175" y="3696272"/>
            <a:ext cx="2468109" cy="442432"/>
          </a:xfrm>
          <a:prstGeom prst="rightArrow">
            <a:avLst>
              <a:gd name="adj1" fmla="val 14318"/>
              <a:gd name="adj2" fmla="val 58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5846046">
            <a:off x="5568608" y="4420736"/>
            <a:ext cx="1578648" cy="442432"/>
          </a:xfrm>
          <a:prstGeom prst="rightArrow">
            <a:avLst>
              <a:gd name="adj1" fmla="val 14318"/>
              <a:gd name="adj2" fmla="val 58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40512" y="5141013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Massive Bulge = Peaked Rotation Curves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54312" y="4389437"/>
            <a:ext cx="5192713" cy="52578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dirty="0">
                <a:latin typeface="Arial"/>
              </a:rPr>
              <a:t>How Galaxies </a:t>
            </a:r>
            <a:r>
              <a:rPr lang="en-CA" sz="4400" dirty="0" smtClean="0">
                <a:latin typeface="Arial"/>
              </a:rPr>
              <a:t>Get Gas</a:t>
            </a:r>
            <a:endParaRPr dirty="0"/>
          </a:p>
        </p:txBody>
      </p:sp>
      <p:sp>
        <p:nvSpPr>
          <p:cNvPr id="63" name="TextShape 2"/>
          <p:cNvSpPr txBox="1"/>
          <p:nvPr/>
        </p:nvSpPr>
        <p:spPr>
          <a:xfrm>
            <a:off x="503999" y="1493838"/>
            <a:ext cx="9576625" cy="2133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 smtClean="0">
                <a:latin typeface="Arial"/>
              </a:rPr>
              <a:t>Gas </a:t>
            </a:r>
            <a:r>
              <a:rPr lang="en-CA" sz="3200" dirty="0">
                <a:latin typeface="Arial"/>
              </a:rPr>
              <a:t>accreted and removed over galaxy's history</a:t>
            </a:r>
            <a:endParaRPr dirty="0"/>
          </a:p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>
                <a:latin typeface="Arial"/>
              </a:rPr>
              <a:t>Cold flows dominate early (Woods+ 2014)</a:t>
            </a:r>
            <a:endParaRPr dirty="0"/>
          </a:p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>
                <a:latin typeface="Arial"/>
              </a:rPr>
              <a:t>Fountains </a:t>
            </a:r>
            <a:r>
              <a:rPr lang="en-CA" sz="3200" dirty="0" smtClean="0">
                <a:latin typeface="Arial"/>
              </a:rPr>
              <a:t>fuel </a:t>
            </a:r>
            <a:r>
              <a:rPr lang="en-CA" sz="3200" dirty="0">
                <a:latin typeface="Arial"/>
              </a:rPr>
              <a:t>low z star formation </a:t>
            </a:r>
            <a:r>
              <a:rPr lang="en-CA" sz="2800" dirty="0">
                <a:latin typeface="Arial"/>
              </a:rPr>
              <a:t>(</a:t>
            </a:r>
            <a:r>
              <a:rPr lang="en-CA" sz="2800" dirty="0" err="1">
                <a:latin typeface="Arial"/>
              </a:rPr>
              <a:t>Marasco</a:t>
            </a:r>
            <a:r>
              <a:rPr lang="en-CA" sz="2800" dirty="0">
                <a:latin typeface="Arial"/>
              </a:rPr>
              <a:t>+ 2012)</a:t>
            </a:r>
            <a:endParaRPr dirty="0"/>
          </a:p>
          <a:p>
            <a:pPr>
              <a:buSzPct val="45000"/>
            </a:pPr>
            <a:r>
              <a:rPr lang="en-CA" sz="3200" dirty="0" smtClean="0">
                <a:solidFill>
                  <a:srgbClr val="3366FF"/>
                </a:solidFill>
                <a:latin typeface="Arial"/>
              </a:rPr>
              <a:t>But: What </a:t>
            </a:r>
            <a:r>
              <a:rPr lang="en-CA" sz="3200" dirty="0">
                <a:solidFill>
                  <a:srgbClr val="3366FF"/>
                </a:solidFill>
                <a:latin typeface="Arial"/>
              </a:rPr>
              <a:t>powers outflows?</a:t>
            </a:r>
            <a:endParaRPr dirty="0">
              <a:solidFill>
                <a:srgbClr val="3366FF"/>
              </a:solidFill>
            </a:endParaRPr>
          </a:p>
        </p:txBody>
      </p:sp>
      <p:sp>
        <p:nvSpPr>
          <p:cNvPr id="64" name="CustomShape 3"/>
          <p:cNvSpPr/>
          <p:nvPr/>
        </p:nvSpPr>
        <p:spPr>
          <a:xfrm>
            <a:off x="3821112" y="6675437"/>
            <a:ext cx="3147840" cy="689400"/>
          </a:xfrm>
          <a:prstGeom prst="ellipse">
            <a:avLst/>
          </a:prstGeom>
          <a:solidFill>
            <a:srgbClr val="3366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4"/>
          <p:cNvSpPr/>
          <p:nvPr/>
        </p:nvSpPr>
        <p:spPr>
          <a:xfrm>
            <a:off x="5045832" y="6748157"/>
            <a:ext cx="707760" cy="462600"/>
          </a:xfrm>
          <a:prstGeom prst="ellipse">
            <a:avLst/>
          </a:prstGeom>
          <a:solidFill>
            <a:srgbClr val="FFFF99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5"/>
          <p:cNvSpPr/>
          <p:nvPr/>
        </p:nvSpPr>
        <p:spPr>
          <a:xfrm>
            <a:off x="5421312" y="5456237"/>
            <a:ext cx="1469952" cy="2261357"/>
          </a:xfrm>
          <a:prstGeom prst="circularArrow">
            <a:avLst>
              <a:gd name="adj1" fmla="val 17941"/>
              <a:gd name="adj2" fmla="val 3207856"/>
              <a:gd name="adj3" fmla="val 19450591"/>
              <a:gd name="adj4" fmla="val 11696954"/>
              <a:gd name="adj5" fmla="val 22846"/>
            </a:avLst>
          </a:prstGeom>
          <a:solidFill>
            <a:srgbClr val="FF66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TextShape 9"/>
          <p:cNvSpPr txBox="1"/>
          <p:nvPr/>
        </p:nvSpPr>
        <p:spPr>
          <a:xfrm>
            <a:off x="696912" y="5227637"/>
            <a:ext cx="1561320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CA" sz="2200" dirty="0">
                <a:latin typeface="Arial"/>
              </a:rPr>
              <a:t>Cold </a:t>
            </a:r>
            <a:endParaRPr lang="en-CA" sz="2200" dirty="0" smtClean="0">
              <a:latin typeface="Arial"/>
            </a:endParaRPr>
          </a:p>
          <a:p>
            <a:r>
              <a:rPr lang="en-CA" sz="2200" dirty="0" smtClean="0">
                <a:latin typeface="Arial"/>
              </a:rPr>
              <a:t>Flows</a:t>
            </a:r>
            <a:endParaRPr dirty="0"/>
          </a:p>
        </p:txBody>
      </p:sp>
      <p:sp>
        <p:nvSpPr>
          <p:cNvPr id="71" name="TextShape 10"/>
          <p:cNvSpPr txBox="1"/>
          <p:nvPr/>
        </p:nvSpPr>
        <p:spPr>
          <a:xfrm>
            <a:off x="5573712" y="3551237"/>
            <a:ext cx="2398008" cy="68580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CA" sz="2200" dirty="0" smtClean="0">
                <a:latin typeface="Arial"/>
              </a:rPr>
              <a:t>Galactic </a:t>
            </a:r>
            <a:r>
              <a:rPr lang="en-CA" sz="2200" dirty="0">
                <a:latin typeface="Arial"/>
              </a:rPr>
              <a:t>Wind</a:t>
            </a:r>
            <a:endParaRPr dirty="0"/>
          </a:p>
        </p:txBody>
      </p:sp>
      <p:sp>
        <p:nvSpPr>
          <p:cNvPr id="72" name="TextShape 11"/>
          <p:cNvSpPr txBox="1"/>
          <p:nvPr/>
        </p:nvSpPr>
        <p:spPr>
          <a:xfrm>
            <a:off x="5878512" y="4846637"/>
            <a:ext cx="1662385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CA" sz="2200" dirty="0">
                <a:latin typeface="Arial"/>
              </a:rPr>
              <a:t>Galactic</a:t>
            </a:r>
            <a:endParaRPr dirty="0"/>
          </a:p>
          <a:p>
            <a:r>
              <a:rPr lang="en-CA" sz="2200" dirty="0">
                <a:latin typeface="Arial"/>
              </a:rPr>
              <a:t>Fountain</a:t>
            </a:r>
            <a:endParaRPr dirty="0"/>
          </a:p>
        </p:txBody>
      </p:sp>
      <p:sp>
        <p:nvSpPr>
          <p:cNvPr id="73" name="TextShape 12"/>
          <p:cNvSpPr txBox="1"/>
          <p:nvPr/>
        </p:nvSpPr>
        <p:spPr>
          <a:xfrm>
            <a:off x="1382712" y="4008437"/>
            <a:ext cx="134676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en-CA" sz="2200" dirty="0">
                <a:latin typeface="Arial"/>
              </a:rPr>
              <a:t>Hot</a:t>
            </a:r>
            <a:endParaRPr dirty="0"/>
          </a:p>
          <a:p>
            <a:pPr algn="r"/>
            <a:r>
              <a:rPr lang="en-CA" sz="2200" dirty="0">
                <a:latin typeface="Arial"/>
              </a:rPr>
              <a:t>Accretion</a:t>
            </a:r>
            <a:endParaRPr dirty="0"/>
          </a:p>
        </p:txBody>
      </p:sp>
      <p:cxnSp>
        <p:nvCxnSpPr>
          <p:cNvPr id="3" name="Curved Connector 2"/>
          <p:cNvCxnSpPr/>
          <p:nvPr/>
        </p:nvCxnSpPr>
        <p:spPr>
          <a:xfrm>
            <a:off x="1763712" y="5608637"/>
            <a:ext cx="1981200" cy="1219200"/>
          </a:xfrm>
          <a:prstGeom prst="curvedConnector3">
            <a:avLst/>
          </a:prstGeom>
          <a:ln w="203200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 rot="10800000" flipV="1">
            <a:off x="3135312" y="4313237"/>
            <a:ext cx="457200" cy="1295400"/>
          </a:xfrm>
          <a:prstGeom prst="downArrow">
            <a:avLst/>
          </a:prstGeom>
          <a:solidFill>
            <a:srgbClr val="FF0000"/>
          </a:solidFill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flipV="1">
            <a:off x="5116512" y="4008436"/>
            <a:ext cx="533400" cy="25091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CA" sz="4400" dirty="0">
                <a:latin typeface="Arial"/>
              </a:rPr>
              <a:t>Galactic </a:t>
            </a:r>
            <a:r>
              <a:rPr lang="en-CA" sz="4400" dirty="0" smtClean="0">
                <a:latin typeface="Arial"/>
              </a:rPr>
              <a:t>Outflows</a:t>
            </a:r>
            <a:endParaRPr dirty="0"/>
          </a:p>
        </p:txBody>
      </p:sp>
      <p:sp>
        <p:nvSpPr>
          <p:cNvPr id="75" name="TextShape 2"/>
          <p:cNvSpPr txBox="1"/>
          <p:nvPr/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3200" dirty="0">
                <a:latin typeface="Arial"/>
              </a:rPr>
              <a:t>Observational evidence abounds</a:t>
            </a:r>
            <a:endParaRPr dirty="0"/>
          </a:p>
          <a:p>
            <a:pPr marL="914400" lvl="1" indent="-457200">
              <a:buSzPct val="75000"/>
              <a:buFont typeface="Wingdings" pitchFamily="2" charset="2"/>
              <a:buChar char="§"/>
            </a:pPr>
            <a:r>
              <a:rPr lang="en-CA" sz="2800" dirty="0">
                <a:latin typeface="Arial"/>
              </a:rPr>
              <a:t>UV absorption (Wiener+ 2009)</a:t>
            </a:r>
            <a:endParaRPr dirty="0"/>
          </a:p>
          <a:p>
            <a:pPr marL="914400" lvl="1" indent="-457200">
              <a:buSzPct val="75000"/>
              <a:buFont typeface="Wingdings" pitchFamily="2" charset="2"/>
              <a:buChar char="§"/>
            </a:pPr>
            <a:r>
              <a:rPr lang="en-CA" sz="2800" dirty="0">
                <a:latin typeface="Arial"/>
              </a:rPr>
              <a:t>H</a:t>
            </a:r>
            <a:r>
              <a:rPr lang="en-CA" sz="2800" dirty="0">
                <a:latin typeface="Arial"/>
                <a:ea typeface="Arial"/>
              </a:rPr>
              <a:t>α emission lines (Heckman+ 1987)</a:t>
            </a:r>
            <a:endParaRPr dirty="0"/>
          </a:p>
          <a:p>
            <a:pPr>
              <a:buSzPct val="45000"/>
            </a:pPr>
            <a:endParaRPr lang="en-CA" sz="3200" dirty="0">
              <a:solidFill>
                <a:srgbClr val="3366FF"/>
              </a:solidFill>
              <a:latin typeface="Arial"/>
              <a:ea typeface="Arial"/>
            </a:endParaRPr>
          </a:p>
          <a:p>
            <a:pPr>
              <a:buSzPct val="45000"/>
            </a:pPr>
            <a:r>
              <a:rPr lang="en-CA" sz="3200" dirty="0" smtClean="0">
                <a:solidFill>
                  <a:srgbClr val="3366FF"/>
                </a:solidFill>
                <a:latin typeface="Arial"/>
                <a:ea typeface="Arial"/>
              </a:rPr>
              <a:t>Supernova </a:t>
            </a:r>
            <a:r>
              <a:rPr lang="en-CA" sz="3200" dirty="0">
                <a:solidFill>
                  <a:srgbClr val="3366FF"/>
                </a:solidFill>
                <a:latin typeface="Arial"/>
                <a:ea typeface="Arial"/>
              </a:rPr>
              <a:t>powered </a:t>
            </a:r>
            <a:r>
              <a:rPr lang="en-CA" sz="3200" dirty="0" err="1">
                <a:solidFill>
                  <a:srgbClr val="3366FF"/>
                </a:solidFill>
                <a:latin typeface="Arial"/>
                <a:ea typeface="Arial"/>
              </a:rPr>
              <a:t>superbubbles</a:t>
            </a:r>
            <a:r>
              <a:rPr lang="en-CA" sz="3200" dirty="0">
                <a:solidFill>
                  <a:srgbClr val="3366FF"/>
                </a:solidFill>
                <a:latin typeface="Arial"/>
                <a:ea typeface="Arial"/>
              </a:rPr>
              <a:t> may power them (Larson 1974)</a:t>
            </a:r>
            <a:endParaRPr dirty="0">
              <a:solidFill>
                <a:srgbClr val="3366FF"/>
              </a:solidFill>
            </a:endParaRPr>
          </a:p>
        </p:txBody>
      </p:sp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5152320" y="2237400"/>
            <a:ext cx="4708080" cy="3704400"/>
          </a:xfrm>
          <a:prstGeom prst="rect">
            <a:avLst/>
          </a:prstGeom>
          <a:ln>
            <a:noFill/>
          </a:ln>
        </p:spPr>
      </p:pic>
      <p:sp>
        <p:nvSpPr>
          <p:cNvPr id="77" name="TextShape 3"/>
          <p:cNvSpPr txBox="1"/>
          <p:nvPr/>
        </p:nvSpPr>
        <p:spPr>
          <a:xfrm>
            <a:off x="5225040" y="6159240"/>
            <a:ext cx="46263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CA" dirty="0">
                <a:latin typeface="Arial"/>
              </a:rPr>
              <a:t>M82		</a:t>
            </a:r>
            <a:r>
              <a:rPr lang="en-CA" dirty="0" smtClean="0">
                <a:latin typeface="Arial"/>
              </a:rPr>
              <a:t>Image</a:t>
            </a:r>
            <a:r>
              <a:rPr lang="en-CA" dirty="0">
                <a:latin typeface="Arial"/>
              </a:rPr>
              <a:t>: HST NASA/ESA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CA" sz="4400" strike="noStrike" dirty="0" err="1">
                <a:solidFill>
                  <a:srgbClr val="000000"/>
                </a:solidFill>
                <a:latin typeface="+mj-lt"/>
              </a:rPr>
              <a:t>Superbubble</a:t>
            </a:r>
            <a:r>
              <a:rPr lang="en-CA" sz="4400" strike="noStrike" dirty="0">
                <a:solidFill>
                  <a:srgbClr val="000000"/>
                </a:solidFill>
                <a:latin typeface="+mj-lt"/>
              </a:rPr>
              <a:t> features</a:t>
            </a:r>
            <a:endParaRPr dirty="0">
              <a:latin typeface="+mj-lt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239712" y="1600199"/>
            <a:ext cx="4648200" cy="46180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en-CA" sz="2400" dirty="0"/>
              <a:t>Natural unit of feedback is a </a:t>
            </a:r>
            <a:r>
              <a:rPr lang="en-CA" sz="2400" u="sng" dirty="0" err="1"/>
              <a:t>superbubble</a:t>
            </a:r>
            <a:r>
              <a:rPr lang="en-CA" sz="2400" dirty="0"/>
              <a:t> combining feedback from 100+ massive stars</a:t>
            </a:r>
          </a:p>
          <a:p>
            <a:pPr>
              <a:lnSpc>
                <a:spcPct val="100000"/>
              </a:lnSpc>
            </a:pPr>
            <a:r>
              <a:rPr lang="en-CA" sz="2400" strike="noStrike" dirty="0" smtClean="0">
                <a:latin typeface="Calibri"/>
              </a:rPr>
              <a:t>Classic </a:t>
            </a:r>
            <a:r>
              <a:rPr lang="en-CA" sz="2400" strike="noStrike" dirty="0">
                <a:latin typeface="Calibri"/>
              </a:rPr>
              <a:t>model:     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CA" sz="2400" strike="noStrike" dirty="0">
                <a:latin typeface="Calibri"/>
              </a:rPr>
              <a:t>Stellar winds + supernovae shock and thermalize in bubble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CA" sz="2400" strike="noStrike" dirty="0">
                <a:latin typeface="Calibri"/>
              </a:rPr>
              <a:t>Negligible </a:t>
            </a:r>
            <a:r>
              <a:rPr lang="en-CA" sz="2400" strike="noStrike" dirty="0" err="1">
                <a:latin typeface="Calibri"/>
              </a:rPr>
              <a:t>Sedov</a:t>
            </a:r>
            <a:r>
              <a:rPr lang="en-CA" sz="2400" strike="noStrike" dirty="0">
                <a:latin typeface="Calibri"/>
              </a:rPr>
              <a:t>-phase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CA" sz="2400" strike="noStrike" dirty="0">
                <a:latin typeface="Calibri"/>
              </a:rPr>
              <a:t>Mechanical Luminosity  </a:t>
            </a:r>
            <a:r>
              <a:rPr lang="en-CA" sz="2400" dirty="0">
                <a:latin typeface="Calibri"/>
              </a:rPr>
              <a:t> </a:t>
            </a:r>
            <a:r>
              <a:rPr lang="en-CA" sz="2400" dirty="0" smtClean="0">
                <a:latin typeface="Calibri"/>
              </a:rPr>
              <a:t>               	</a:t>
            </a:r>
            <a:r>
              <a:rPr lang="en-CA" sz="2400" strike="noStrike" dirty="0" smtClean="0">
                <a:latin typeface="Calibri"/>
              </a:rPr>
              <a:t>L</a:t>
            </a:r>
            <a:r>
              <a:rPr lang="en-CA" sz="2400" strike="noStrike" dirty="0">
                <a:latin typeface="Calibri"/>
              </a:rPr>
              <a:t>=10</a:t>
            </a:r>
            <a:r>
              <a:rPr lang="en-CA" sz="2400" strike="noStrike" baseline="30000" dirty="0">
                <a:latin typeface="Calibri"/>
              </a:rPr>
              <a:t>34</a:t>
            </a:r>
            <a:r>
              <a:rPr lang="en-CA" sz="2400" strike="noStrike" dirty="0">
                <a:latin typeface="Calibri"/>
              </a:rPr>
              <a:t> erg/s/</a:t>
            </a:r>
            <a:r>
              <a:rPr lang="en-CA" sz="2400" strike="noStrike" dirty="0" err="1">
                <a:latin typeface="Calibri"/>
              </a:rPr>
              <a:t>M</a:t>
            </a:r>
            <a:r>
              <a:rPr lang="en-CA" sz="2400" strike="noStrike" baseline="-25000" dirty="0" err="1">
                <a:latin typeface="Calibri"/>
              </a:rPr>
              <a:t>ʘ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CA" sz="2400" strike="noStrike" dirty="0">
                <a:latin typeface="Calibri"/>
              </a:rPr>
              <a:t>Much more efficient than individual SN (e.g. Stinson 2006 </a:t>
            </a:r>
            <a:r>
              <a:rPr lang="en-CA" sz="2400" strike="noStrike" dirty="0" err="1">
                <a:latin typeface="Calibri"/>
              </a:rPr>
              <a:t>Blastwave</a:t>
            </a:r>
            <a:r>
              <a:rPr lang="en-CA" sz="2400" strike="noStrike" dirty="0">
                <a:latin typeface="Calibri"/>
              </a:rPr>
              <a:t> feedback model)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84" name="CustomShape 3"/>
          <p:cNvSpPr/>
          <p:nvPr/>
        </p:nvSpPr>
        <p:spPr>
          <a:xfrm>
            <a:off x="212760" y="6892560"/>
            <a:ext cx="8193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CA" strike="noStrike" dirty="0" err="1">
                <a:solidFill>
                  <a:srgbClr val="000000"/>
                </a:solidFill>
                <a:latin typeface="Calibri"/>
              </a:rPr>
              <a:t>MacLow</a:t>
            </a:r>
            <a:r>
              <a:rPr lang="en-CA" strike="noStrike" dirty="0">
                <a:solidFill>
                  <a:srgbClr val="000000"/>
                </a:solidFill>
                <a:latin typeface="Calibri"/>
              </a:rPr>
              <a:t> &amp; McCray 1988, Weaver+ 1977, </a:t>
            </a:r>
            <a:r>
              <a:rPr lang="en-CA" strike="noStrike" dirty="0" err="1">
                <a:solidFill>
                  <a:srgbClr val="000000"/>
                </a:solidFill>
                <a:latin typeface="Calibri"/>
              </a:rPr>
              <a:t>Silich</a:t>
            </a:r>
            <a:r>
              <a:rPr lang="en-CA" strike="noStrike" dirty="0">
                <a:solidFill>
                  <a:srgbClr val="000000"/>
                </a:solidFill>
                <a:latin typeface="Calibri"/>
              </a:rPr>
              <a:t>+ 1996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912" y="1612519"/>
            <a:ext cx="4168775" cy="4148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1187" y="5772874"/>
            <a:ext cx="3968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N70 Superbubble LMC           Image: ESO</a:t>
            </a:r>
          </a:p>
          <a:p>
            <a:r>
              <a:rPr lang="en-US" dirty="0" smtClean="0"/>
              <a:t>D  100 pc   Age: 5 </a:t>
            </a:r>
            <a:r>
              <a:rPr lang="en-US" dirty="0" err="1" smtClean="0"/>
              <a:t>Myr</a:t>
            </a:r>
            <a:r>
              <a:rPr lang="en-US" dirty="0" smtClean="0"/>
              <a:t>   v ~ 70 km/s</a:t>
            </a:r>
          </a:p>
          <a:p>
            <a:r>
              <a:rPr lang="en-US" dirty="0" smtClean="0"/>
              <a:t>Driver: OB assoc. 1000+ stars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2"/>
          <p:cNvSpPr txBox="1"/>
          <p:nvPr/>
        </p:nvSpPr>
        <p:spPr>
          <a:xfrm>
            <a:off x="163512" y="1493837"/>
            <a:ext cx="4495800" cy="518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2400" dirty="0" smtClean="0">
                <a:latin typeface="Arial"/>
              </a:rPr>
              <a:t>Key </a:t>
            </a:r>
            <a:r>
              <a:rPr lang="en-CA" sz="2400" dirty="0">
                <a:latin typeface="Arial"/>
              </a:rPr>
              <a:t>physical component is </a:t>
            </a:r>
            <a:r>
              <a:rPr lang="en-CA" sz="2400" i="1" dirty="0">
                <a:latin typeface="Arial"/>
              </a:rPr>
              <a:t>Thermal Conduction</a:t>
            </a:r>
            <a:endParaRPr sz="2400" dirty="0"/>
          </a:p>
          <a:p>
            <a:pPr marL="914400" lvl="1" indent="-457200">
              <a:buSzPct val="75000"/>
              <a:buFont typeface="Wingdings" pitchFamily="2" charset="2"/>
              <a:buChar char="§"/>
            </a:pPr>
            <a:r>
              <a:rPr lang="en-CA" sz="2400" dirty="0">
                <a:latin typeface="Arial"/>
              </a:rPr>
              <a:t>Evaporates cold shell</a:t>
            </a:r>
            <a:endParaRPr sz="2400" dirty="0"/>
          </a:p>
          <a:p>
            <a:pPr marL="914400" lvl="1" indent="-457200">
              <a:buSzPct val="75000"/>
              <a:buFont typeface="Wingdings" pitchFamily="2" charset="2"/>
              <a:buChar char="§"/>
            </a:pPr>
            <a:r>
              <a:rPr lang="en-CA" sz="2400" dirty="0">
                <a:latin typeface="Arial"/>
              </a:rPr>
              <a:t>Determines how much mass is heated by </a:t>
            </a:r>
            <a:r>
              <a:rPr lang="en-CA" sz="2400" dirty="0" smtClean="0">
                <a:latin typeface="Arial"/>
              </a:rPr>
              <a:t>feedback (mass loading)</a:t>
            </a:r>
            <a:endParaRPr sz="2400" dirty="0"/>
          </a:p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en-CA" sz="2400" dirty="0">
                <a:latin typeface="Arial"/>
              </a:rPr>
              <a:t>Keller+ 2014 developed model based on these physical processes</a:t>
            </a:r>
            <a:endParaRPr sz="2400" dirty="0"/>
          </a:p>
          <a:p>
            <a:pPr marL="914400" lvl="1" indent="-457200">
              <a:buSzPct val="75000"/>
              <a:buFont typeface="Wingdings" pitchFamily="2" charset="2"/>
              <a:buChar char="§"/>
            </a:pPr>
            <a:r>
              <a:rPr lang="en-CA" sz="2400" dirty="0">
                <a:latin typeface="Arial"/>
              </a:rPr>
              <a:t>Low resolution sensitivity</a:t>
            </a:r>
            <a:endParaRPr sz="2400" dirty="0"/>
          </a:p>
          <a:p>
            <a:pPr marL="914400" lvl="1" indent="-457200">
              <a:buSzPct val="75000"/>
              <a:buFont typeface="Wingdings" pitchFamily="2" charset="2"/>
              <a:buChar char="§"/>
            </a:pPr>
            <a:r>
              <a:rPr lang="en-CA" sz="2400" dirty="0">
                <a:latin typeface="Arial"/>
              </a:rPr>
              <a:t>Highly effective in isolated galaxies</a:t>
            </a:r>
            <a:endParaRPr sz="2400" dirty="0"/>
          </a:p>
        </p:txBody>
      </p:sp>
      <p:pic>
        <p:nvPicPr>
          <p:cNvPr id="5" name="Content Placeholder 4"/>
          <p:cNvPicPr/>
          <p:nvPr/>
        </p:nvPicPr>
        <p:blipFill>
          <a:blip r:embed="rId2"/>
          <a:srcRect l="-5662" r="-5662"/>
          <a:stretch/>
        </p:blipFill>
        <p:spPr>
          <a:xfrm>
            <a:off x="4476629" y="1570037"/>
            <a:ext cx="5598912" cy="4773317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>
          <a:xfrm>
            <a:off x="212760" y="6892560"/>
            <a:ext cx="8193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CA" strike="noStrike" dirty="0" err="1">
                <a:solidFill>
                  <a:srgbClr val="000000"/>
                </a:solidFill>
                <a:latin typeface="Calibri"/>
              </a:rPr>
              <a:t>MacLow</a:t>
            </a:r>
            <a:r>
              <a:rPr lang="en-CA" strike="noStrike" dirty="0">
                <a:solidFill>
                  <a:srgbClr val="000000"/>
                </a:solidFill>
                <a:latin typeface="Calibri"/>
              </a:rPr>
              <a:t> &amp; McCray 1988, Weaver+ 1977, </a:t>
            </a:r>
            <a:r>
              <a:rPr lang="en-CA" strike="noStrike" dirty="0" err="1">
                <a:solidFill>
                  <a:srgbClr val="000000"/>
                </a:solidFill>
                <a:latin typeface="Calibri"/>
              </a:rPr>
              <a:t>Silich</a:t>
            </a:r>
            <a:r>
              <a:rPr lang="en-CA" strike="noStrike" dirty="0">
                <a:solidFill>
                  <a:srgbClr val="000000"/>
                </a:solidFill>
                <a:latin typeface="Calibri"/>
              </a:rPr>
              <a:t>+ 1996</a:t>
            </a:r>
            <a:endParaRPr dirty="0"/>
          </a:p>
        </p:txBody>
      </p:sp>
      <p:sp>
        <p:nvSpPr>
          <p:cNvPr id="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CA" sz="4400" strike="noStrike" dirty="0" err="1">
                <a:solidFill>
                  <a:srgbClr val="000000"/>
                </a:solidFill>
                <a:latin typeface="+mj-lt"/>
              </a:rPr>
              <a:t>Superbubble</a:t>
            </a:r>
            <a:r>
              <a:rPr lang="en-CA" sz="4400" strike="noStrike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CA" sz="4400" strike="noStrike" dirty="0" smtClean="0">
                <a:solidFill>
                  <a:srgbClr val="000000"/>
                </a:solidFill>
                <a:latin typeface="+mj-lt"/>
              </a:rPr>
              <a:t>Feedback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854</Words>
  <Application>Microsoft Office PowerPoint</Application>
  <PresentationFormat>Custom</PresentationFormat>
  <Paragraphs>174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Stellar Feedback Budget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malzraa</dc:creator>
  <cp:lastModifiedBy>malzraa</cp:lastModifiedBy>
  <cp:revision>28</cp:revision>
  <dcterms:modified xsi:type="dcterms:W3CDTF">2015-05-26T11:07:14Z</dcterms:modified>
</cp:coreProperties>
</file>